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56" r:id="rId3"/>
    <p:sldId id="346" r:id="rId4"/>
    <p:sldId id="392" r:id="rId5"/>
    <p:sldId id="391" r:id="rId6"/>
    <p:sldId id="378" r:id="rId7"/>
    <p:sldId id="386" r:id="rId8"/>
    <p:sldId id="388" r:id="rId9"/>
    <p:sldId id="394" r:id="rId10"/>
    <p:sldId id="405" r:id="rId11"/>
    <p:sldId id="393" r:id="rId12"/>
    <p:sldId id="395" r:id="rId13"/>
    <p:sldId id="396" r:id="rId14"/>
    <p:sldId id="397" r:id="rId15"/>
    <p:sldId id="398" r:id="rId16"/>
    <p:sldId id="399" r:id="rId17"/>
    <p:sldId id="401" r:id="rId18"/>
    <p:sldId id="400" r:id="rId19"/>
    <p:sldId id="402" r:id="rId20"/>
    <p:sldId id="403" r:id="rId21"/>
    <p:sldId id="409" r:id="rId22"/>
    <p:sldId id="410" r:id="rId23"/>
    <p:sldId id="407" r:id="rId24"/>
    <p:sldId id="408" r:id="rId25"/>
    <p:sldId id="3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8D8"/>
    <a:srgbClr val="CCECFF"/>
    <a:srgbClr val="6F3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2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CE75-F441-4AAB-A943-2C39FF25FC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12A8-4E3F-4F22-9FB5-1AC1459E0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62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2A8-4E3F-4F22-9FB5-1AC1459E03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2A8-4E3F-4F22-9FB5-1AC1459E03C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0916-147C-43AE-B535-00468B5FCB46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3EA8B41-A2D0-4C94-A1E6-0C390A95D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DE44-CC4B-422C-9E67-6D1C3BA45D53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9625-9E92-4B3B-928C-77BE9ACD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1A64-B328-42BC-9245-D067525A4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F414-288D-4969-BBA6-10CD3DE36101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976F-0E46-4F4A-AE67-28C91609EC64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7E7D-3E30-4F0C-88C7-3C8BDF252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18D1-18EF-4E19-ABB8-2FF695AF792B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5B0F-784B-4E1C-BE87-E1B856C0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8E2D-FE29-4C98-BBAB-66BE376A2FE3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A3E9-8657-460A-9E65-D3518BAB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1FFF-09F4-4FEA-B368-048B83DA7B61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F588-C082-49DE-BA53-FA52C0376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7668-08C3-4CB7-AABE-B7BB4DADE03D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0628-4FBD-4F78-B742-182D155BF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D6D6-C5CA-4BE1-A0F8-9697CE4BD04B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751B-3D7E-461A-A692-B0DD34DC9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0733-E14E-46E5-AAD0-2E6D976F7BED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A4C1-41F7-409D-BC47-1F510FEE5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8CCA-5F7D-4769-8A41-44993B53E0C3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FD4-7A21-480A-A65E-4622EF60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1063-93C3-45BD-AB11-1D940351D5B2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E824-BE8B-4E54-95A3-05D3C6DEE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BD47-53D7-43FE-AC5D-405F0D6A5106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9C0B-1690-4C02-A34A-A8C4634D7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A7A4-733F-4240-BC31-07979CE28680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8DCA-F3B7-4B20-B6CD-72E53490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C5A1-46A9-44CF-A5DF-F40F48F3D880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1042-4CE6-4D41-BA80-63118C0A2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C045-0A3B-4A3C-B338-EE9D27ACBECD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BB05F8-2D9D-4D2B-80B4-07A53E38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265F-9A33-48E7-9B8C-A1BB637DB3E7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2921-3E1B-4F95-81C4-80251BE8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C1E1-0D9B-4F86-932C-E02BAEDEB175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1014911-8506-4EC3-86F3-CDBF72CBA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46CF-B2F7-4BEF-A3EC-B99694F98D85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8B46-7136-4D67-AAEC-156EAC51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3C8-F013-44C1-8C84-8F8FAFBAC9F9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C8F3-8804-453E-BEF5-B9A866945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60BDD3-1309-4FC5-8F4D-E29EFC25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6D2D-A261-4042-8155-C45A40F4C59B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70C5-BDE5-43EF-BA4F-C891B8088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692F-8710-4CAB-B072-6184704B6AB4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D8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2222C4D-8762-4BFE-95BC-7F29067180E1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1063E6-9FAE-425C-8F16-C04CDCA36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D8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5ABDEE-3500-483E-95BD-EA034365156D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20F111-20B7-4813-8D3A-466628B55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4339" name="Рисунок 3" descr="сепия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6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2" y="1484784"/>
            <a:ext cx="914403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Сводный промежуточный  отчет за 9 месяцев о проведении независимой оценке качества работы организаций культуры и дополнительного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813"/>
            <a:ext cx="9144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00025"/>
            <a:ext cx="14970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анализа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сайте учреждений культуры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www.bus.gov.ru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Бухгалтер 8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29651"/>
            <a:ext cx="6624736" cy="4948868"/>
          </a:xfrm>
          <a:prstGeom prst="rect">
            <a:avLst/>
          </a:prstGeom>
          <a:noFill/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анализа информации на сайте учреждений культуры дополнительного образования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www.bus.gov.ru</a:t>
            </a:r>
            <a:endParaRPr lang="ru-RU" sz="2000" dirty="0"/>
          </a:p>
        </p:txBody>
      </p:sp>
      <p:pic>
        <p:nvPicPr>
          <p:cNvPr id="56322" name="Picture 2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407753" cy="3486491"/>
          </a:xfrm>
          <a:prstGeom prst="rect">
            <a:avLst/>
          </a:prstGeom>
          <a:noFill/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анализа информации на официальном сайте организации культуры администрации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57346" name="Picture 2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425240" cy="3384376"/>
          </a:xfrm>
          <a:prstGeom prst="rect">
            <a:avLst/>
          </a:prstGeom>
          <a:noFill/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анализа информации на официальном сайте организации культуры  дополнительного образования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58370" name="Picture 2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37" y="2132856"/>
            <a:ext cx="8712968" cy="1944216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удовлетворенности качеством оказания услуг учреждений культуры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59394" name="Picture 2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7"/>
            <a:ext cx="8064896" cy="5400963"/>
          </a:xfrm>
          <a:prstGeom prst="rect">
            <a:avLst/>
          </a:prstGeom>
          <a:noFill/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удовлетворенности качеством оказания услуг учреждений культуры дополнительного образования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60418" name="Picture 2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84" y="1700808"/>
            <a:ext cx="8631672" cy="3816424"/>
          </a:xfrm>
          <a:prstGeom prst="rect">
            <a:avLst/>
          </a:prstGeom>
          <a:noFill/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выполнения муниципального задания учреждений культуры 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за 9 месяцев 2015 года</a:t>
            </a:r>
            <a:endParaRPr lang="ru-RU" sz="2000" dirty="0"/>
          </a:p>
        </p:txBody>
      </p:sp>
      <p:pic>
        <p:nvPicPr>
          <p:cNvPr id="23555" name="Picture 3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78" y="1916832"/>
            <a:ext cx="8654632" cy="3240360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754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84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выполнения муниципального задания учреждений культуры дополнительного образования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за 9 месяцев 2015 года</a:t>
            </a:r>
            <a:endParaRPr lang="ru-RU" sz="2000" dirty="0"/>
          </a:p>
        </p:txBody>
      </p:sp>
      <p:pic>
        <p:nvPicPr>
          <p:cNvPr id="23557" name="Picture 5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53" y="2636912"/>
            <a:ext cx="8709936" cy="20882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08" y="332656"/>
            <a:ext cx="8534400" cy="758825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открытости и доступности информации на официальном сайте учреждений культуры администрации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24578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44" y="1844824"/>
            <a:ext cx="8548936" cy="36257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194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13" y="332656"/>
            <a:ext cx="8534400" cy="758825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уровня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открытости и доступности информации на официальном сайте учреждений культуры дополнительного образования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25602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53" y="2204864"/>
            <a:ext cx="8658154" cy="223224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56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0667"/>
            <a:ext cx="91440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43840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Министерство культуры Российской Федерации от 25.02.2015 № 288 «Об утверждении показателей, характеризующих общие критерии оценки качества услуг организациями культуры» администрация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округа Челябинской области.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30.03.2013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286 «О формировании независимой системы оценки качества работы организаций, оказывающих социальные услуги».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независимой оценке качества оказания услуг организациями культуры администрации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30723" name="Picture 3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58488" cy="4178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68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независимой оценке качества оказания услуг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учреждений культуры дополнительного образования администрации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31746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2" y="1988840"/>
            <a:ext cx="8701152" cy="3456384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/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654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08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Рейтинговая таблица по независимой оценке качества работы учреждений культуры досугового типа</a:t>
            </a:r>
            <a:endParaRPr lang="ru-RU" sz="2000" dirty="0"/>
          </a:p>
        </p:txBody>
      </p:sp>
      <p:pic>
        <p:nvPicPr>
          <p:cNvPr id="29698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20" y="1986093"/>
            <a:ext cx="8727636" cy="3384376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89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08" y="33265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Рейтинговая таблица по независимой оценке качества оказания услуг учреждений культуры дополнительного образования администрации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dirty="0"/>
          </a:p>
        </p:txBody>
      </p:sp>
      <p:pic>
        <p:nvPicPr>
          <p:cNvPr id="32770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45" y="2420888"/>
            <a:ext cx="8676456" cy="2232248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46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D:\Кочнева_УК_2015\FOTO_SAIT\Foto_18.04.2015\DSC_00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3268"/>
            <a:ext cx="3680106" cy="27090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  <p:pic>
        <p:nvPicPr>
          <p:cNvPr id="51203" name="Picture 3" descr="D:\Кочнева_УК_2015\FOTO_SAIT\Foto_lilov_shar\001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81393"/>
            <a:ext cx="3600000" cy="2700000"/>
          </a:xfrm>
          <a:prstGeom prst="rect">
            <a:avLst/>
          </a:prstGeom>
          <a:noFill/>
          <a:ln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  <p:pic>
        <p:nvPicPr>
          <p:cNvPr id="51204" name="Picture 4" descr="D:\Кочнева_УК_2015\FOTO_SAIT\Foto_Бажова_08.05.2015\0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10" y="3944931"/>
            <a:ext cx="3670616" cy="2448272"/>
          </a:xfrm>
          <a:prstGeom prst="rect">
            <a:avLst/>
          </a:prstGeom>
          <a:noFill/>
          <a:ln cmpd="sng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51205" name="Picture 5" descr="D:\Кочнева_УК_2015\FOTO_SAIT\Foto_ДШИ2_18.05.2015\ДШИ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91839"/>
            <a:ext cx="3607487" cy="250427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34400" cy="758825"/>
          </a:xfrm>
        </p:spPr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849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культуры Российской Федерации от 30.09.2013 № 1505 «О методических рекомендациях по формированию независимой оценки качества работы государственных (муниципальных) учреждений, оказывающих социальные услуги в сфере культуры»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Приказ управления культуры администрации </a:t>
            </a:r>
            <a:r>
              <a:rPr lang="ru-RU" sz="23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3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от 28.03.2014 № 43 «О проведении мониторинга «Удовлетворенность населения качеством предоставляемых услуг в сфере культуры и дополнительного образования»</a:t>
            </a:r>
            <a:endParaRPr lang="ru-RU" sz="2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2015 году в анкетировании приняли участие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880человек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2014 году – 768 человек)</a:t>
            </a:r>
          </a:p>
        </p:txBody>
      </p:sp>
      <p:graphicFrame>
        <p:nvGraphicFramePr>
          <p:cNvPr id="17411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94844718"/>
              </p:ext>
            </p:extLst>
          </p:nvPr>
        </p:nvGraphicFramePr>
        <p:xfrm>
          <a:off x="463550" y="1568450"/>
          <a:ext cx="8177213" cy="4489450"/>
        </p:xfrm>
        <a:graphic>
          <a:graphicData uri="http://schemas.openxmlformats.org/presentationml/2006/ole">
            <p:oleObj spid="_x0000_s17428" name="Лист" r:id="rId3" imgW="4181424" imgH="2295473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0667"/>
            <a:ext cx="91440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 реализации анкетирования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136339"/>
            <a:ext cx="878497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потребителей муниципальных услуг проведен в учреждениях в июне 2015 года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анкетах предусмотрены дополнительные критерии по социально-демографическим характеристикам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Удовлетворенность населения качеством предоставляемых услуг школ дополнительного образования детей</a:t>
            </a:r>
          </a:p>
        </p:txBody>
      </p:sp>
      <p:graphicFrame>
        <p:nvGraphicFramePr>
          <p:cNvPr id="22531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22467161"/>
              </p:ext>
            </p:extLst>
          </p:nvPr>
        </p:nvGraphicFramePr>
        <p:xfrm>
          <a:off x="731838" y="1651000"/>
          <a:ext cx="7643812" cy="4324350"/>
        </p:xfrm>
        <a:graphic>
          <a:graphicData uri="http://schemas.openxmlformats.org/presentationml/2006/ole">
            <p:oleObj spid="_x0000_s22547" name="Лист" r:id="rId3" imgW="4057616" imgH="2295473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Удовлетворенность населения качеством работы Домов культуры, городских библиотек, краеведческого музея</a:t>
            </a:r>
            <a:endParaRPr lang="ru-RU" sz="2000" dirty="0"/>
          </a:p>
        </p:txBody>
      </p:sp>
      <p:graphicFrame>
        <p:nvGraphicFramePr>
          <p:cNvPr id="21507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11782976"/>
              </p:ext>
            </p:extLst>
          </p:nvPr>
        </p:nvGraphicFramePr>
        <p:xfrm>
          <a:off x="457200" y="1730375"/>
          <a:ext cx="8166100" cy="4144963"/>
        </p:xfrm>
        <a:graphic>
          <a:graphicData uri="http://schemas.openxmlformats.org/presentationml/2006/ole">
            <p:oleObj spid="_x0000_s21523" name="Worksheet" r:id="rId3" imgW="4448290" imgH="2257455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изучения мнения получателей услуг учреждений культуры администрации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 (суммарно по анкете 1 и 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 descr="C:\Users\Бухгалтер 8\Desktop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217209" cy="3384376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364" y="59618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Показатели, формируемые на основе изучения мнения получателей услуг учреждений культуры дополнительного образования администрации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(суммарно по анкете 1 и 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DOM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64" y="2430836"/>
            <a:ext cx="8665741" cy="186225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218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418</Words>
  <Application>Microsoft Office PowerPoint</Application>
  <PresentationFormat>Экран (4:3)</PresentationFormat>
  <Paragraphs>42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Официальная</vt:lpstr>
      <vt:lpstr>Тема Office</vt:lpstr>
      <vt:lpstr>Лист</vt:lpstr>
      <vt:lpstr>Лист Microsoft Office Excel 97-2003</vt:lpstr>
      <vt:lpstr>Слайд 1</vt:lpstr>
      <vt:lpstr>Слайд 2</vt:lpstr>
      <vt:lpstr>Нормативно-правовые акты </vt:lpstr>
      <vt:lpstr>В 2015 году в анкетировании приняли участие 880человек  (в 2014 году – 768 человек)</vt:lpstr>
      <vt:lpstr>Слайд 5</vt:lpstr>
      <vt:lpstr>Удовлетворенность населения качеством предоставляемых услуг школ дополнительного образования детей</vt:lpstr>
      <vt:lpstr>Удовлетворенность населения качеством работы Домов культуры, городских библиотек, краеведческого музея</vt:lpstr>
      <vt:lpstr>Показатели, формируемые на основе изучения мнения получателей услуг учреждений культуры администрации  Копейского городского округа (суммарно по анкете 1 и 2)</vt:lpstr>
      <vt:lpstr>Показатели, формируемые на основе изучения мнения получателей услуг учреждений культуры дополнительного образования администрации Копейского городского округа  (суммарно по анкете 1 и 2)</vt:lpstr>
      <vt:lpstr>Показатели, формируемые на основе анализа информаци на сайте учреждений культуры администрации Копейского городского округа www.bus.gov.ru</vt:lpstr>
      <vt:lpstr>Показатели, формируемые на основе анализа информации на сайте учреждений культуры дополнительного образования администрации Копейского городского округа www.bus.gov.ru</vt:lpstr>
      <vt:lpstr>Показатели, формируемые на основе анализа информации на официальном сайте организации культуры администрации  Копейского городского округа</vt:lpstr>
      <vt:lpstr>Показатели, формируемые на основе анализа информации на официальном сайте организации культуры  дополнительного образования администрации Копейского городского округа</vt:lpstr>
      <vt:lpstr>Оценка уровня удовлетворенности качеством оказания услуг учреждений культуры администрации Копейского городского округа</vt:lpstr>
      <vt:lpstr>Оценка уровня удовлетворенности качеством оказания услуг учреждений культуры дополнительного образования администрации Копейского городского округа</vt:lpstr>
      <vt:lpstr>Оценка уровня выполнения муниципального задания учреждений культуры  Копейского городского округа за 9 месяцев 2015 года</vt:lpstr>
      <vt:lpstr>Оценка уровня выполнения муниципального задания учреждений культуры дополнительного образования Копейского городского округа за 9 месяцев 2015 года</vt:lpstr>
      <vt:lpstr>Оценка уровня открытости и доступности информации на официальном сайте учреждений культуры администрации  Копейского городского округа</vt:lpstr>
      <vt:lpstr>Оценка уровня открытости и доступности информации на официальном сайте учреждений культуры дополнительного образования администрации Копейского городского округа</vt:lpstr>
      <vt:lpstr>Результаты независимой оценке качества оказания услуг организациями культуры администрации  Копейского городского округа</vt:lpstr>
      <vt:lpstr>Результаты независимой оценке качества оказания услуг учреждений культуры дополнительного образования администрации  Копейского городского округа</vt:lpstr>
      <vt:lpstr>Рейтинговая таблица по независимой оценке качества работы учреждений культуры досугового типа</vt:lpstr>
      <vt:lpstr>Рейтинговая таблица по независимой оценке качества оказания услуг учреждений культуры дополнительного образования администрации  Копейского городского округа</vt:lpstr>
      <vt:lpstr>Спасибо за внимание!</vt:lpstr>
    </vt:vector>
  </TitlesOfParts>
  <Company>museum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Microsoft Office</cp:lastModifiedBy>
  <cp:revision>233</cp:revision>
  <dcterms:created xsi:type="dcterms:W3CDTF">2012-09-07T03:41:53Z</dcterms:created>
  <dcterms:modified xsi:type="dcterms:W3CDTF">2015-12-14T05:29:42Z</dcterms:modified>
</cp:coreProperties>
</file>