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sldIdLst>
    <p:sldId id="256" r:id="rId2"/>
    <p:sldId id="303" r:id="rId3"/>
    <p:sldId id="374" r:id="rId4"/>
    <p:sldId id="376" r:id="rId5"/>
    <p:sldId id="377" r:id="rId6"/>
    <p:sldId id="384" r:id="rId7"/>
    <p:sldId id="385" r:id="rId8"/>
    <p:sldId id="386" r:id="rId9"/>
    <p:sldId id="387" r:id="rId10"/>
    <p:sldId id="383" r:id="rId11"/>
    <p:sldId id="388" r:id="rId12"/>
    <p:sldId id="355" r:id="rId13"/>
  </p:sldIdLst>
  <p:sldSz cx="12190413" cy="72009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20451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40903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61354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81804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3102258" algn="l" defTabSz="1240903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3722709" algn="l" defTabSz="1240903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4343159" algn="l" defTabSz="1240903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4963612" algn="l" defTabSz="1240903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9">
          <p15:clr>
            <a:srgbClr val="A4A3A4"/>
          </p15:clr>
        </p15:guide>
        <p15:guide id="3" orient="horz" pos="2268">
          <p15:clr>
            <a:srgbClr val="A4A3A4"/>
          </p15:clr>
        </p15:guide>
        <p15:guide id="4" pos="38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3030"/>
    <a:srgbClr val="FFFF99"/>
    <a:srgbClr val="FFCC66"/>
    <a:srgbClr val="FF9933"/>
    <a:srgbClr val="5B4141"/>
    <a:srgbClr val="FF9900"/>
    <a:srgbClr val="FFFFCC"/>
    <a:srgbClr val="FF6600"/>
    <a:srgbClr val="FFCC00"/>
    <a:srgbClr val="7DB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9429" autoAdjust="0"/>
  </p:normalViewPr>
  <p:slideViewPr>
    <p:cSldViewPr snapToGrid="0" snapToObjects="1">
      <p:cViewPr varScale="1">
        <p:scale>
          <a:sx n="61" d="100"/>
          <a:sy n="61" d="100"/>
        </p:scale>
        <p:origin x="54" y="1188"/>
      </p:cViewPr>
      <p:guideLst>
        <p:guide orient="horz" pos="2160"/>
        <p:guide pos="2889"/>
        <p:guide orient="horz" pos="2268"/>
        <p:guide pos="385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307C8-0468-4028-9ABA-0799CAD0B30C}" type="datetimeFigureOut">
              <a:rPr lang="ru-RU" smtClean="0"/>
              <a:pPr/>
              <a:t>09.12.2016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15975" y="1143000"/>
            <a:ext cx="5226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AD3D3-FED7-4F60-A386-14A366991E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91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4090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20451" algn="l" defTabSz="124090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40903" algn="l" defTabSz="124090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61354" algn="l" defTabSz="124090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81804" algn="l" defTabSz="124090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102258" algn="l" defTabSz="124090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722709" algn="l" defTabSz="124090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343159" algn="l" defTabSz="124090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963612" algn="l" defTabSz="124090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15975" y="1143000"/>
            <a:ext cx="522605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AD3D3-FED7-4F60-A386-14A366991EF2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4632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15975" y="1143000"/>
            <a:ext cx="522605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C794-0722-4731-8E41-BFB7752A8606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969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15975" y="1143000"/>
            <a:ext cx="522605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C794-0722-4731-8E41-BFB7752A8606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6088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15975" y="1143000"/>
            <a:ext cx="522605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C794-0722-4731-8E41-BFB7752A8606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890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15975" y="1143000"/>
            <a:ext cx="522605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C794-0722-4731-8E41-BFB7752A8606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89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15975" y="1143000"/>
            <a:ext cx="522605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C794-0722-4731-8E41-BFB7752A8606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687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15975" y="1143000"/>
            <a:ext cx="522605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C794-0722-4731-8E41-BFB7752A8606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46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15975" y="1143000"/>
            <a:ext cx="522605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C794-0722-4731-8E41-BFB7752A8606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3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15975" y="1143000"/>
            <a:ext cx="522605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C794-0722-4731-8E41-BFB7752A8606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206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15975" y="1143000"/>
            <a:ext cx="522605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C794-0722-4731-8E41-BFB7752A8606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475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15975" y="1143000"/>
            <a:ext cx="522605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C794-0722-4731-8E41-BFB7752A8606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5013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15975" y="1143000"/>
            <a:ext cx="522605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C794-0722-4731-8E41-BFB7752A8606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73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236950"/>
            <a:ext cx="10361851" cy="154352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4080510"/>
            <a:ext cx="8533289" cy="1840230"/>
          </a:xfrm>
        </p:spPr>
        <p:txBody>
          <a:bodyPr/>
          <a:lstStyle>
            <a:lvl1pPr marL="0" indent="0" algn="ctr">
              <a:buNone/>
              <a:defRPr/>
            </a:lvl1pPr>
            <a:lvl2pPr marL="620451" indent="0" algn="ctr">
              <a:buNone/>
              <a:defRPr/>
            </a:lvl2pPr>
            <a:lvl3pPr marL="1240903" indent="0" algn="ctr">
              <a:buNone/>
              <a:defRPr/>
            </a:lvl3pPr>
            <a:lvl4pPr marL="1861354" indent="0" algn="ctr">
              <a:buNone/>
              <a:defRPr/>
            </a:lvl4pPr>
            <a:lvl5pPr marL="2481804" indent="0" algn="ctr">
              <a:buNone/>
              <a:defRPr/>
            </a:lvl5pPr>
            <a:lvl6pPr marL="3102258" indent="0" algn="ctr">
              <a:buNone/>
              <a:defRPr/>
            </a:lvl6pPr>
            <a:lvl7pPr marL="3722709" indent="0" algn="ctr">
              <a:buNone/>
              <a:defRPr/>
            </a:lvl7pPr>
            <a:lvl8pPr marL="4343159" indent="0" algn="ctr">
              <a:buNone/>
              <a:defRPr/>
            </a:lvl8pPr>
            <a:lvl9pPr marL="4963612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0A18FC-CB9C-48B4-8F75-61D6A74A8339}" type="slidenum">
              <a:rPr lang="en-US" altLang="ru-RU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389622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C85E89-DD49-41CA-8BEB-CC73FCBBDE72}" type="slidenum">
              <a:rPr lang="en-US" altLang="ru-RU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68455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88370"/>
            <a:ext cx="2742843" cy="614410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1" y="288370"/>
            <a:ext cx="8025355" cy="614410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C921A-6D42-41F2-B8F7-67B1BB1ACC79}" type="slidenum">
              <a:rPr lang="en-US" altLang="ru-RU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3642247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 userDrawn="1"/>
        </p:nvSpPr>
        <p:spPr>
          <a:xfrm>
            <a:off x="0" y="6648773"/>
            <a:ext cx="12190413" cy="566460"/>
          </a:xfrm>
          <a:prstGeom prst="rect">
            <a:avLst/>
          </a:prstGeom>
          <a:gradFill flip="none" rotWithShape="1">
            <a:gsLst>
              <a:gs pos="17000">
                <a:srgbClr val="961257"/>
              </a:gs>
              <a:gs pos="19000">
                <a:srgbClr val="931155"/>
              </a:gs>
              <a:gs pos="20000">
                <a:srgbClr val="911154"/>
              </a:gs>
              <a:gs pos="0">
                <a:srgbClr val="9F1F63">
                  <a:shade val="30000"/>
                  <a:satMod val="115000"/>
                </a:srgbClr>
              </a:gs>
              <a:gs pos="18000">
                <a:srgbClr val="9F1F63">
                  <a:shade val="67500"/>
                  <a:satMod val="115000"/>
                </a:srgbClr>
              </a:gs>
              <a:gs pos="100000">
                <a:srgbClr val="9F1F63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4090" tIns="62046" rIns="124090" bIns="62046" rtlCol="0" anchor="ctr"/>
          <a:lstStyle/>
          <a:p>
            <a:pPr algn="ctr"/>
            <a:endParaRPr lang="ru-RU" dirty="0">
              <a:solidFill>
                <a:srgbClr val="9F1F63"/>
              </a:solidFill>
            </a:endParaRPr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3215266" y="2978169"/>
            <a:ext cx="8975153" cy="48005"/>
          </a:xfrm>
          <a:prstGeom prst="rect">
            <a:avLst/>
          </a:prstGeom>
          <a:solidFill>
            <a:srgbClr val="9F1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4090" tIns="62046" rIns="124090" bIns="62046" rtlCol="0" anchor="ctr"/>
          <a:lstStyle/>
          <a:p>
            <a:pPr algn="ctr"/>
            <a:endParaRPr lang="ru-RU" dirty="0">
              <a:solidFill>
                <a:srgbClr val="9F1F63"/>
              </a:solidFill>
            </a:endParaRPr>
          </a:p>
        </p:txBody>
      </p:sp>
      <p:pic>
        <p:nvPicPr>
          <p:cNvPr id="27" name="Picture 3" descr="E:\ReMarket\remarket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4" y="6691766"/>
            <a:ext cx="2399956" cy="4909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38987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176222-255D-40EB-9DD6-A647BFF09FC1}" type="slidenum">
              <a:rPr lang="en-US" altLang="ru-RU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172340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627249"/>
            <a:ext cx="10361851" cy="1430178"/>
          </a:xfrm>
        </p:spPr>
        <p:txBody>
          <a:bodyPr anchor="t"/>
          <a:lstStyle>
            <a:lvl1pPr algn="l">
              <a:defRPr sz="54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3052049"/>
            <a:ext cx="10361851" cy="1575196"/>
          </a:xfrm>
        </p:spPr>
        <p:txBody>
          <a:bodyPr anchor="b"/>
          <a:lstStyle>
            <a:lvl1pPr marL="0" indent="0">
              <a:buNone/>
              <a:defRPr sz="2700"/>
            </a:lvl1pPr>
            <a:lvl2pPr marL="620451" indent="0">
              <a:buNone/>
              <a:defRPr sz="2400"/>
            </a:lvl2pPr>
            <a:lvl3pPr marL="1240903" indent="0">
              <a:buNone/>
              <a:defRPr sz="2200"/>
            </a:lvl3pPr>
            <a:lvl4pPr marL="1861354" indent="0">
              <a:buNone/>
              <a:defRPr sz="1900"/>
            </a:lvl4pPr>
            <a:lvl5pPr marL="2481804" indent="0">
              <a:buNone/>
              <a:defRPr sz="1900"/>
            </a:lvl5pPr>
            <a:lvl6pPr marL="3102258" indent="0">
              <a:buNone/>
              <a:defRPr sz="1900"/>
            </a:lvl6pPr>
            <a:lvl7pPr marL="3722709" indent="0">
              <a:buNone/>
              <a:defRPr sz="1900"/>
            </a:lvl7pPr>
            <a:lvl8pPr marL="4343159" indent="0">
              <a:buNone/>
              <a:defRPr sz="1900"/>
            </a:lvl8pPr>
            <a:lvl9pPr marL="4963612" indent="0">
              <a:buNone/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CDFFE2-EC41-4CF5-B26D-554CB62A5E5B}" type="slidenum">
              <a:rPr lang="en-US" altLang="ru-RU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96661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521" y="1680214"/>
            <a:ext cx="5384099" cy="4752261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6793" y="1680214"/>
            <a:ext cx="5384099" cy="4752261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A0DCD8-C13C-4490-97D7-F7E5D7435651}" type="slidenum">
              <a:rPr lang="en-US" altLang="ru-RU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136671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11872"/>
            <a:ext cx="5386216" cy="671751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20451" indent="0">
              <a:buNone/>
              <a:defRPr sz="2700" b="1"/>
            </a:lvl2pPr>
            <a:lvl3pPr marL="1240903" indent="0">
              <a:buNone/>
              <a:defRPr sz="2400" b="1"/>
            </a:lvl3pPr>
            <a:lvl4pPr marL="1861354" indent="0">
              <a:buNone/>
              <a:defRPr sz="2200" b="1"/>
            </a:lvl4pPr>
            <a:lvl5pPr marL="2481804" indent="0">
              <a:buNone/>
              <a:defRPr sz="2200" b="1"/>
            </a:lvl5pPr>
            <a:lvl6pPr marL="3102258" indent="0">
              <a:buNone/>
              <a:defRPr sz="2200" b="1"/>
            </a:lvl6pPr>
            <a:lvl7pPr marL="3722709" indent="0">
              <a:buNone/>
              <a:defRPr sz="2200" b="1"/>
            </a:lvl7pPr>
            <a:lvl8pPr marL="4343159" indent="0">
              <a:buNone/>
              <a:defRPr sz="2200" b="1"/>
            </a:lvl8pPr>
            <a:lvl9pPr marL="4963612" indent="0">
              <a:buNone/>
              <a:defRPr sz="2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521" y="2283619"/>
            <a:ext cx="5386216" cy="4148852"/>
          </a:xfr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8" y="1611872"/>
            <a:ext cx="5388332" cy="671751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20451" indent="0">
              <a:buNone/>
              <a:defRPr sz="2700" b="1"/>
            </a:lvl2pPr>
            <a:lvl3pPr marL="1240903" indent="0">
              <a:buNone/>
              <a:defRPr sz="2400" b="1"/>
            </a:lvl3pPr>
            <a:lvl4pPr marL="1861354" indent="0">
              <a:buNone/>
              <a:defRPr sz="2200" b="1"/>
            </a:lvl4pPr>
            <a:lvl5pPr marL="2481804" indent="0">
              <a:buNone/>
              <a:defRPr sz="2200" b="1"/>
            </a:lvl5pPr>
            <a:lvl6pPr marL="3102258" indent="0">
              <a:buNone/>
              <a:defRPr sz="2200" b="1"/>
            </a:lvl6pPr>
            <a:lvl7pPr marL="3722709" indent="0">
              <a:buNone/>
              <a:defRPr sz="2200" b="1"/>
            </a:lvl7pPr>
            <a:lvl8pPr marL="4343159" indent="0">
              <a:buNone/>
              <a:defRPr sz="2200" b="1"/>
            </a:lvl8pPr>
            <a:lvl9pPr marL="4963612" indent="0">
              <a:buNone/>
              <a:defRPr sz="2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568" y="2283619"/>
            <a:ext cx="5388332" cy="4148852"/>
          </a:xfr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FDA70C-6C14-462D-A86C-A946E79F399A}" type="slidenum">
              <a:rPr lang="en-US" altLang="ru-RU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363081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A6EBB1-436F-438F-A1EF-20ACAB3F4868}" type="slidenum">
              <a:rPr lang="en-US" altLang="ru-RU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3069574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660E3D-4465-45F9-BB40-432F6F55E339}" type="slidenum">
              <a:rPr lang="en-US" altLang="ru-RU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342254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8" y="286703"/>
            <a:ext cx="4010562" cy="122015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116" y="286707"/>
            <a:ext cx="6814779" cy="6145769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3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8" y="1506858"/>
            <a:ext cx="4010562" cy="4925616"/>
          </a:xfrm>
        </p:spPr>
        <p:txBody>
          <a:bodyPr/>
          <a:lstStyle>
            <a:lvl1pPr marL="0" indent="0">
              <a:buNone/>
              <a:defRPr sz="1900"/>
            </a:lvl1pPr>
            <a:lvl2pPr marL="620451" indent="0">
              <a:buNone/>
              <a:defRPr sz="1600"/>
            </a:lvl2pPr>
            <a:lvl3pPr marL="1240903" indent="0">
              <a:buNone/>
              <a:defRPr sz="1400"/>
            </a:lvl3pPr>
            <a:lvl4pPr marL="1861354" indent="0">
              <a:buNone/>
              <a:defRPr sz="1200"/>
            </a:lvl4pPr>
            <a:lvl5pPr marL="2481804" indent="0">
              <a:buNone/>
              <a:defRPr sz="1200"/>
            </a:lvl5pPr>
            <a:lvl6pPr marL="3102258" indent="0">
              <a:buNone/>
              <a:defRPr sz="1200"/>
            </a:lvl6pPr>
            <a:lvl7pPr marL="3722709" indent="0">
              <a:buNone/>
              <a:defRPr sz="1200"/>
            </a:lvl7pPr>
            <a:lvl8pPr marL="4343159" indent="0">
              <a:buNone/>
              <a:defRPr sz="1200"/>
            </a:lvl8pPr>
            <a:lvl9pPr marL="4963612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0C29F0-2767-47F2-BC93-ACF4A9CE68B0}" type="slidenum">
              <a:rPr lang="en-US" altLang="ru-RU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1528733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5040633"/>
            <a:ext cx="7314248" cy="595076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43413"/>
            <a:ext cx="7314248" cy="4320540"/>
          </a:xfrm>
        </p:spPr>
        <p:txBody>
          <a:bodyPr/>
          <a:lstStyle>
            <a:lvl1pPr marL="0" indent="0">
              <a:buNone/>
              <a:defRPr sz="4300"/>
            </a:lvl1pPr>
            <a:lvl2pPr marL="620451" indent="0">
              <a:buNone/>
              <a:defRPr sz="3800"/>
            </a:lvl2pPr>
            <a:lvl3pPr marL="1240903" indent="0">
              <a:buNone/>
              <a:defRPr sz="3300"/>
            </a:lvl3pPr>
            <a:lvl4pPr marL="1861354" indent="0">
              <a:buNone/>
              <a:defRPr sz="2700"/>
            </a:lvl4pPr>
            <a:lvl5pPr marL="2481804" indent="0">
              <a:buNone/>
              <a:defRPr sz="2700"/>
            </a:lvl5pPr>
            <a:lvl6pPr marL="3102258" indent="0">
              <a:buNone/>
              <a:defRPr sz="2700"/>
            </a:lvl6pPr>
            <a:lvl7pPr marL="3722709" indent="0">
              <a:buNone/>
              <a:defRPr sz="2700"/>
            </a:lvl7pPr>
            <a:lvl8pPr marL="4343159" indent="0">
              <a:buNone/>
              <a:defRPr sz="2700"/>
            </a:lvl8pPr>
            <a:lvl9pPr marL="4963612" indent="0">
              <a:buNone/>
              <a:defRPr sz="27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635709"/>
            <a:ext cx="7314248" cy="845106"/>
          </a:xfrm>
        </p:spPr>
        <p:txBody>
          <a:bodyPr/>
          <a:lstStyle>
            <a:lvl1pPr marL="0" indent="0">
              <a:buNone/>
              <a:defRPr sz="1900"/>
            </a:lvl1pPr>
            <a:lvl2pPr marL="620451" indent="0">
              <a:buNone/>
              <a:defRPr sz="1600"/>
            </a:lvl2pPr>
            <a:lvl3pPr marL="1240903" indent="0">
              <a:buNone/>
              <a:defRPr sz="1400"/>
            </a:lvl3pPr>
            <a:lvl4pPr marL="1861354" indent="0">
              <a:buNone/>
              <a:defRPr sz="1200"/>
            </a:lvl4pPr>
            <a:lvl5pPr marL="2481804" indent="0">
              <a:buNone/>
              <a:defRPr sz="1200"/>
            </a:lvl5pPr>
            <a:lvl6pPr marL="3102258" indent="0">
              <a:buNone/>
              <a:defRPr sz="1200"/>
            </a:lvl6pPr>
            <a:lvl7pPr marL="3722709" indent="0">
              <a:buNone/>
              <a:defRPr sz="1200"/>
            </a:lvl7pPr>
            <a:lvl8pPr marL="4343159" indent="0">
              <a:buNone/>
              <a:defRPr sz="1200"/>
            </a:lvl8pPr>
            <a:lvl9pPr marL="4963612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B83A35-C041-4751-B6B7-8D8DC318C2F0}" type="slidenum">
              <a:rPr lang="en-US" altLang="ru-RU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51197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521" y="288369"/>
            <a:ext cx="1097137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4090" tIns="62046" rIns="124090" bIns="620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521" y="1680214"/>
            <a:ext cx="10971372" cy="4752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4090" tIns="62046" rIns="124090" bIns="620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520" y="6557490"/>
            <a:ext cx="284443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4090" tIns="62046" rIns="124090" bIns="62046" numCol="1" anchor="t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sz="1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058" y="6557490"/>
            <a:ext cx="3860297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4090" tIns="62046" rIns="124090" bIns="62046" numCol="1" anchor="t" anchorCtr="0" compatLnSpc="1">
            <a:prstTxWarp prst="textNoShape">
              <a:avLst/>
            </a:prstTxWarp>
          </a:bodyPr>
          <a:lstStyle>
            <a:lvl1pPr algn="ctr">
              <a:buFont typeface="Arial" pitchFamily="34" charset="0"/>
              <a:buNone/>
              <a:defRPr sz="1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463" y="6557490"/>
            <a:ext cx="284443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4090" tIns="62046" rIns="124090" bIns="62046" numCol="1" anchor="t" anchorCtr="0" compatLnSpc="1">
            <a:prstTxWarp prst="textNoShape">
              <a:avLst/>
            </a:prstTxWarp>
          </a:bodyPr>
          <a:lstStyle>
            <a:lvl1pPr algn="r">
              <a:defRPr sz="1900"/>
            </a:lvl1pPr>
          </a:lstStyle>
          <a:p>
            <a:fld id="{7492BBC0-9256-4FD2-8E77-92D3281CD59D}" type="slidenum">
              <a:rPr lang="en-US" altLang="ru-RU"/>
              <a:pPr/>
              <a:t>‹#›</a:t>
            </a:fld>
            <a:endParaRPr lang="en-US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620451" algn="ctr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1240903" algn="ctr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861354" algn="ctr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2481804" algn="ctr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465338" indent="-465338" algn="l" rtl="0" eaLnBrk="0" fontAlgn="base" hangingPunct="0">
        <a:spcBef>
          <a:spcPct val="20000"/>
        </a:spcBef>
        <a:spcAft>
          <a:spcPct val="0"/>
        </a:spcAft>
        <a:buChar char="•"/>
        <a:defRPr sz="4300">
          <a:solidFill>
            <a:schemeClr val="tx1"/>
          </a:solidFill>
          <a:latin typeface="+mn-lt"/>
          <a:ea typeface="+mn-ea"/>
          <a:cs typeface="+mn-cs"/>
        </a:defRPr>
      </a:lvl1pPr>
      <a:lvl2pPr marL="1008234" indent="-387782" algn="l" rtl="0" eaLnBrk="0" fontAlgn="base" hangingPunct="0">
        <a:spcBef>
          <a:spcPct val="20000"/>
        </a:spcBef>
        <a:spcAft>
          <a:spcPct val="0"/>
        </a:spcAft>
        <a:buChar char="–"/>
        <a:defRPr sz="3800">
          <a:solidFill>
            <a:schemeClr val="tx1"/>
          </a:solidFill>
          <a:latin typeface="+mn-lt"/>
          <a:cs typeface="+mn-cs"/>
        </a:defRPr>
      </a:lvl2pPr>
      <a:lvl3pPr marL="1551129" indent="-310226" algn="l" rtl="0" eaLnBrk="0" fontAlgn="base" hangingPunct="0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  <a:cs typeface="+mn-cs"/>
        </a:defRPr>
      </a:lvl3pPr>
      <a:lvl4pPr marL="2171580" indent="-310226" algn="l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  <a:cs typeface="+mn-cs"/>
        </a:defRPr>
      </a:lvl4pPr>
      <a:lvl5pPr marL="2792030" indent="-310226" algn="l" rtl="0" eaLnBrk="0" fontAlgn="base" hangingPunct="0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  <a:cs typeface="+mn-cs"/>
        </a:defRPr>
      </a:lvl5pPr>
      <a:lvl6pPr marL="3412483" indent="-310226" algn="l" rtl="0" fontAlgn="base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  <a:cs typeface="+mn-cs"/>
        </a:defRPr>
      </a:lvl6pPr>
      <a:lvl7pPr marL="4032933" indent="-310226" algn="l" rtl="0" fontAlgn="base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  <a:cs typeface="+mn-cs"/>
        </a:defRPr>
      </a:lvl7pPr>
      <a:lvl8pPr marL="4653384" indent="-310226" algn="l" rtl="0" fontAlgn="base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  <a:cs typeface="+mn-cs"/>
        </a:defRPr>
      </a:lvl8pPr>
      <a:lvl9pPr marL="5273838" indent="-310226" algn="l" rtl="0" fontAlgn="base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12409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0451" algn="l" defTabSz="12409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40903" algn="l" defTabSz="12409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61354" algn="l" defTabSz="12409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81804" algn="l" defTabSz="12409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102258" algn="l" defTabSz="12409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722709" algn="l" defTabSz="12409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43159" algn="l" defTabSz="12409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63612" algn="l" defTabSz="12409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.gov.r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_____Microsoft_Excel_97-20031.xls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oleObject" Target="../embeddings/_____Microsoft_Excel_97-20032.xls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oleObject" Target="../embeddings/__________Microsoft_Excel3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535744" y="6509526"/>
            <a:ext cx="1343025" cy="3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24090" tIns="62046" rIns="124090" bIns="62046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1600" b="1" dirty="0">
                <a:solidFill>
                  <a:srgbClr val="44303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2016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355595" y="6895689"/>
            <a:ext cx="3809504" cy="305200"/>
          </a:xfrm>
          <a:prstGeom prst="rect">
            <a:avLst/>
          </a:prstGeom>
          <a:solidFill>
            <a:srgbClr val="FF944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22367" tIns="63769" rIns="122367" bIns="63769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ru-RU" altLang="en-US" sz="11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© 2016 Научно-технический центр ПЕРСПЕКТИВА</a:t>
            </a:r>
            <a:endParaRPr lang="ru-RU" altLang="en-US" sz="1100" dirty="0">
              <a:solidFill>
                <a:schemeClr val="bg1"/>
              </a:solidFill>
            </a:endParaRPr>
          </a:p>
        </p:txBody>
      </p:sp>
      <p:sp>
        <p:nvSpPr>
          <p:cNvPr id="8" name="Объект 4"/>
          <p:cNvSpPr txBox="1">
            <a:spLocks/>
          </p:cNvSpPr>
          <p:nvPr/>
        </p:nvSpPr>
        <p:spPr bwMode="auto">
          <a:xfrm>
            <a:off x="489644" y="786863"/>
            <a:ext cx="6666624" cy="10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4090" tIns="62046" rIns="124090" bIns="62046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ru-RU" sz="3300" dirty="0">
                <a:solidFill>
                  <a:schemeClr val="accent6">
                    <a:lumMod val="50000"/>
                  </a:schemeClr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Отчет по результатам проведенного социологического исследования</a:t>
            </a:r>
          </a:p>
          <a:p>
            <a:endParaRPr lang="ru-RU" sz="3300" dirty="0">
              <a:solidFill>
                <a:srgbClr val="FFB582"/>
              </a:solidFill>
              <a:latin typeface="Franklin Gothic Book" panose="020B05030201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3300" dirty="0">
              <a:solidFill>
                <a:srgbClr val="FFB582"/>
              </a:solidFill>
              <a:latin typeface="Franklin Gothic Book" panose="020B05030201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6833" y="2949197"/>
            <a:ext cx="11631476" cy="3864789"/>
          </a:xfrm>
          <a:prstGeom prst="rect">
            <a:avLst/>
          </a:prstGeom>
          <a:noFill/>
        </p:spPr>
        <p:txBody>
          <a:bodyPr wrap="square" lIns="124090" tIns="62046" rIns="124090" bIns="62046" rtlCol="0">
            <a:spAutoFit/>
          </a:bodyPr>
          <a:lstStyle/>
          <a:p>
            <a:pPr algn="ctr"/>
            <a:r>
              <a:rPr lang="ru-RU" sz="4300" b="1" dirty="0">
                <a:solidFill>
                  <a:srgbClr val="810000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«Оценка качества работы муниципальных учреждений, подведомственных управлению культуры администрации </a:t>
            </a:r>
            <a:r>
              <a:rPr lang="ru-RU" sz="4300" b="1" dirty="0" err="1">
                <a:solidFill>
                  <a:srgbClr val="810000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Копейского</a:t>
            </a:r>
            <a:r>
              <a:rPr lang="ru-RU" sz="4300" b="1" dirty="0">
                <a:solidFill>
                  <a:srgbClr val="810000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городского округа»</a:t>
            </a:r>
          </a:p>
          <a:p>
            <a:pPr algn="ctr"/>
            <a:endParaRPr lang="ru-RU" sz="2800" b="1" dirty="0">
              <a:solidFill>
                <a:srgbClr val="810000"/>
              </a:solidFill>
              <a:latin typeface="Franklin Gothic Book" panose="020B05030201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43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6138001"/>
            <a:ext cx="5535744" cy="371525"/>
          </a:xfrm>
          <a:prstGeom prst="rect">
            <a:avLst/>
          </a:prstGeom>
          <a:noFill/>
        </p:spPr>
        <p:txBody>
          <a:bodyPr wrap="square" lIns="124090" tIns="62046" rIns="124090" bIns="62046" rtlCol="0">
            <a:spAutoFit/>
          </a:bodyPr>
          <a:lstStyle/>
          <a:p>
            <a:r>
              <a:rPr lang="ru-RU" sz="1600" b="1" dirty="0"/>
              <a:t>Заказчик: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75838" y="6140481"/>
            <a:ext cx="4689261" cy="617746"/>
          </a:xfrm>
          <a:prstGeom prst="rect">
            <a:avLst/>
          </a:prstGeom>
          <a:noFill/>
        </p:spPr>
        <p:txBody>
          <a:bodyPr wrap="square" lIns="124090" tIns="62046" rIns="124090" bIns="62046" rtlCol="0">
            <a:spAutoFit/>
          </a:bodyPr>
          <a:lstStyle/>
          <a:p>
            <a:r>
              <a:rPr lang="ru-RU" sz="1600" b="1" dirty="0"/>
              <a:t>Исполнитель: </a:t>
            </a:r>
            <a:r>
              <a:rPr lang="ru-RU" sz="1600" dirty="0"/>
              <a:t>Научно-технический центр «Перспектива»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97104" y="6158062"/>
            <a:ext cx="43386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Управление культуры администрации </a:t>
            </a:r>
            <a:r>
              <a:rPr lang="ru-RU" sz="1600" dirty="0" err="1"/>
              <a:t>Копейского</a:t>
            </a:r>
            <a:r>
              <a:rPr lang="ru-RU" sz="1600" dirty="0"/>
              <a:t> городского округа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9326" y="239985"/>
            <a:ext cx="2068983" cy="23373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939878" y="605006"/>
            <a:ext cx="7441031" cy="899681"/>
          </a:xfrm>
          <a:prstGeom prst="rect">
            <a:avLst/>
          </a:prstGeom>
        </p:spPr>
        <p:txBody>
          <a:bodyPr vert="horz" lIns="124090" tIns="62046" rIns="124090" bIns="62046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i="0" kern="1200">
                <a:solidFill>
                  <a:schemeClr val="tx1"/>
                </a:solidFill>
                <a:latin typeface="Franklin Gothic Book" pitchFamily="34" charset="0"/>
                <a:ea typeface="+mj-ea"/>
                <a:cs typeface="+mj-cs"/>
              </a:defRPr>
            </a:lvl1pPr>
          </a:lstStyle>
          <a:p>
            <a:endParaRPr lang="ru-RU" sz="3300" cap="small" dirty="0">
              <a:solidFill>
                <a:srgbClr val="993366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8309798" y="6895689"/>
            <a:ext cx="3880615" cy="305200"/>
          </a:xfrm>
          <a:prstGeom prst="rect">
            <a:avLst/>
          </a:prstGeom>
          <a:solidFill>
            <a:srgbClr val="FF944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22367" tIns="63769" rIns="122367" bIns="63769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ru-RU" altLang="en-US" sz="11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© 2016 Научно-технический центр ПЕРСПЕКТИВА</a:t>
            </a:r>
            <a:endParaRPr lang="ru-RU" altLang="en-US" sz="1100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261987" y="36148"/>
            <a:ext cx="8547659" cy="702656"/>
          </a:xfrm>
          <a:prstGeom prst="rect">
            <a:avLst/>
          </a:prstGeom>
        </p:spPr>
        <p:txBody>
          <a:bodyPr vert="horz" lIns="124090" tIns="62046" rIns="124090" bIns="62046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defTabSz="124090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>
                <a:solidFill>
                  <a:srgbClr val="F79646">
                    <a:lumMod val="50000"/>
                  </a:srgbClr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Итоговый рейтинг учреждений культуры</a:t>
            </a: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70992" y="723489"/>
            <a:ext cx="11298297" cy="6172200"/>
          </a:xfrm>
          <a:prstGeom prst="rect">
            <a:avLst/>
          </a:prstGeom>
        </p:spPr>
        <p:txBody>
          <a:bodyPr vert="horz" lIns="124090" tIns="62046" rIns="124090" bIns="62046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70000"/>
              </a:lnSpc>
              <a:buNone/>
            </a:pPr>
            <a:r>
              <a:rPr lang="ru-RU" sz="4900" b="1" dirty="0">
                <a:solidFill>
                  <a:srgbClr val="443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6400" dirty="0">
              <a:solidFill>
                <a:srgbClr val="44303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048" name="Rectangle 51"/>
          <p:cNvSpPr>
            <a:spLocks noChangeArrowheads="1"/>
          </p:cNvSpPr>
          <p:nvPr/>
        </p:nvSpPr>
        <p:spPr bwMode="auto">
          <a:xfrm>
            <a:off x="0" y="38100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52"/>
          <p:cNvSpPr>
            <a:spLocks noChangeArrowheads="1"/>
          </p:cNvSpPr>
          <p:nvPr/>
        </p:nvSpPr>
        <p:spPr bwMode="auto">
          <a:xfrm>
            <a:off x="0" y="295275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769700"/>
              </p:ext>
            </p:extLst>
          </p:nvPr>
        </p:nvGraphicFramePr>
        <p:xfrm>
          <a:off x="609599" y="1818709"/>
          <a:ext cx="11159689" cy="3295986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2037759"/>
                <a:gridCol w="6599840"/>
                <a:gridCol w="2522090"/>
              </a:tblGrid>
              <a:tr h="51458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в ранге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учреждения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итоговая оценка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95462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 «ДК им. С. М. Кирова»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82,98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95462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 «ДК им. П. П. Бажова»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82,62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95462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 «ДК им. Петрякова»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82,61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57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8309798" y="6895689"/>
            <a:ext cx="3880615" cy="305200"/>
          </a:xfrm>
          <a:prstGeom prst="rect">
            <a:avLst/>
          </a:prstGeom>
          <a:solidFill>
            <a:srgbClr val="FF944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22367" tIns="63769" rIns="122367" bIns="63769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ru-RU" altLang="en-US" sz="11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© 2016 Научно-технический центр ПЕРСПЕКТИВА</a:t>
            </a:r>
            <a:endParaRPr lang="ru-RU" altLang="en-US" sz="1100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261987" y="36148"/>
            <a:ext cx="8547659" cy="702656"/>
          </a:xfrm>
          <a:prstGeom prst="rect">
            <a:avLst/>
          </a:prstGeom>
        </p:spPr>
        <p:txBody>
          <a:bodyPr vert="horz" lIns="124090" tIns="62046" rIns="124090" bIns="62046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defTabSz="124090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>
                <a:solidFill>
                  <a:srgbClr val="F79646">
                    <a:lumMod val="50000"/>
                  </a:srgbClr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Общий рейтинг учреждений культуры в разрезе оценки показателей</a:t>
            </a:r>
            <a:endParaRPr lang="ru-RU" sz="2400" b="1" kern="0" dirty="0">
              <a:solidFill>
                <a:srgbClr val="F79646">
                  <a:lumMod val="50000"/>
                </a:srgbClr>
              </a:solidFill>
              <a:latin typeface="Franklin Gothic Book" panose="020B0503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70992" y="723489"/>
            <a:ext cx="11298297" cy="6172200"/>
          </a:xfrm>
          <a:prstGeom prst="rect">
            <a:avLst/>
          </a:prstGeom>
        </p:spPr>
        <p:txBody>
          <a:bodyPr vert="horz" lIns="124090" tIns="62046" rIns="124090" bIns="62046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70000"/>
              </a:lnSpc>
              <a:buNone/>
            </a:pPr>
            <a:r>
              <a:rPr lang="ru-RU" sz="4900" b="1" dirty="0">
                <a:solidFill>
                  <a:srgbClr val="443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6400" dirty="0">
              <a:solidFill>
                <a:srgbClr val="44303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048" name="Rectangle 51"/>
          <p:cNvSpPr>
            <a:spLocks noChangeArrowheads="1"/>
          </p:cNvSpPr>
          <p:nvPr/>
        </p:nvSpPr>
        <p:spPr bwMode="auto">
          <a:xfrm>
            <a:off x="0" y="38100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52"/>
          <p:cNvSpPr>
            <a:spLocks noChangeArrowheads="1"/>
          </p:cNvSpPr>
          <p:nvPr/>
        </p:nvSpPr>
        <p:spPr bwMode="auto">
          <a:xfrm>
            <a:off x="0" y="295275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715858"/>
              </p:ext>
            </p:extLst>
          </p:nvPr>
        </p:nvGraphicFramePr>
        <p:xfrm>
          <a:off x="609599" y="1818709"/>
          <a:ext cx="11159689" cy="3295986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2037759"/>
                <a:gridCol w="6599840"/>
                <a:gridCol w="2522090"/>
              </a:tblGrid>
              <a:tr h="51458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в ранге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учреждения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итоговая оценка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95462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 «ДК им. С. М. Кирова»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Высокий показатель (80-100%)</a:t>
                      </a:r>
                    </a:p>
                  </a:txBody>
                  <a:tcPr marL="68580" marR="68580" marT="0" marB="0" anchor="ctr"/>
                </a:tc>
              </a:tr>
              <a:tr h="895462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 «ДК им. Петрякова»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Высокий показатель (80-100%)</a:t>
                      </a:r>
                    </a:p>
                  </a:txBody>
                  <a:tcPr marL="68580" marR="68580" marT="0" marB="0" anchor="ctr"/>
                </a:tc>
              </a:tr>
              <a:tr h="895462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 «ДК им. П. П. Бажова»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Высокий показатель (80-100%)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5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939878" y="605006"/>
            <a:ext cx="7441031" cy="899681"/>
          </a:xfrm>
          <a:prstGeom prst="rect">
            <a:avLst/>
          </a:prstGeom>
        </p:spPr>
        <p:txBody>
          <a:bodyPr vert="horz" lIns="124090" tIns="62046" rIns="124090" bIns="62046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i="0" kern="1200">
                <a:solidFill>
                  <a:schemeClr val="tx1"/>
                </a:solidFill>
                <a:latin typeface="Franklin Gothic Book" pitchFamily="34" charset="0"/>
                <a:ea typeface="+mj-ea"/>
                <a:cs typeface="+mj-cs"/>
              </a:defRPr>
            </a:lvl1pPr>
          </a:lstStyle>
          <a:p>
            <a:endParaRPr lang="ru-RU" sz="3300" cap="small" dirty="0">
              <a:solidFill>
                <a:srgbClr val="993366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8269163" y="6895689"/>
            <a:ext cx="3921250" cy="305200"/>
          </a:xfrm>
          <a:prstGeom prst="rect">
            <a:avLst/>
          </a:prstGeom>
          <a:solidFill>
            <a:srgbClr val="FF944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22367" tIns="63769" rIns="122367" bIns="63769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ru-RU" altLang="en-US" sz="11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© 2016 Научно-технический центр ПЕРСПЕКТИВА</a:t>
            </a:r>
            <a:endParaRPr lang="ru-RU" altLang="en-US" sz="11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6230" y="2811949"/>
            <a:ext cx="7213241" cy="740857"/>
          </a:xfrm>
          <a:prstGeom prst="rect">
            <a:avLst/>
          </a:prstGeom>
          <a:noFill/>
        </p:spPr>
        <p:txBody>
          <a:bodyPr wrap="square" lIns="124090" tIns="62046" rIns="124090" bIns="62046" rtlCol="0">
            <a:spAutoFit/>
          </a:bodyPr>
          <a:lstStyle/>
          <a:p>
            <a:pPr defTabSz="124090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kern="0" dirty="0">
                <a:solidFill>
                  <a:srgbClr val="443030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Спасибо за внимание!</a:t>
            </a:r>
            <a:endParaRPr lang="ru-RU" sz="4000" kern="0" dirty="0">
              <a:solidFill>
                <a:srgbClr val="4430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3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939878" y="605006"/>
            <a:ext cx="7441031" cy="899681"/>
          </a:xfrm>
          <a:prstGeom prst="rect">
            <a:avLst/>
          </a:prstGeom>
        </p:spPr>
        <p:txBody>
          <a:bodyPr vert="horz" lIns="124090" tIns="62046" rIns="124090" bIns="62046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i="0" kern="1200">
                <a:solidFill>
                  <a:schemeClr val="tx1"/>
                </a:solidFill>
                <a:latin typeface="Franklin Gothic Book" pitchFamily="34" charset="0"/>
                <a:ea typeface="+mj-ea"/>
                <a:cs typeface="+mj-cs"/>
              </a:defRPr>
            </a:lvl1pPr>
          </a:lstStyle>
          <a:p>
            <a:endParaRPr lang="ru-RU" sz="3300" cap="small" dirty="0">
              <a:solidFill>
                <a:srgbClr val="993366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8309798" y="6895689"/>
            <a:ext cx="3880615" cy="305200"/>
          </a:xfrm>
          <a:prstGeom prst="rect">
            <a:avLst/>
          </a:prstGeom>
          <a:solidFill>
            <a:srgbClr val="FF944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22367" tIns="63769" rIns="122367" bIns="63769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ru-RU" altLang="en-US" sz="11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© 2016 Научно-технический центр ПЕРСПЕКТИВА</a:t>
            </a:r>
            <a:endParaRPr lang="ru-RU" altLang="en-US" sz="1100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261987" y="36148"/>
            <a:ext cx="8547659" cy="702656"/>
          </a:xfrm>
          <a:prstGeom prst="rect">
            <a:avLst/>
          </a:prstGeom>
        </p:spPr>
        <p:txBody>
          <a:bodyPr vert="horz" lIns="124090" tIns="62046" rIns="124090" bIns="62046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defTabSz="124090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srgbClr val="F79646">
                    <a:lumMod val="50000"/>
                  </a:srgbClr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Методика исследования</a:t>
            </a:r>
            <a:endParaRPr lang="ru-RU" sz="2400" kern="0" dirty="0">
              <a:solidFill>
                <a:srgbClr val="FF66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70992" y="723489"/>
            <a:ext cx="11298297" cy="6172200"/>
          </a:xfrm>
          <a:prstGeom prst="rect">
            <a:avLst/>
          </a:prstGeom>
        </p:spPr>
        <p:txBody>
          <a:bodyPr vert="horz" lIns="124090" tIns="62046" rIns="124090" bIns="62046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70000"/>
              </a:lnSpc>
              <a:buNone/>
            </a:pPr>
            <a:r>
              <a:rPr lang="ru-RU" sz="4900" b="1" dirty="0">
                <a:solidFill>
                  <a:srgbClr val="443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6400" dirty="0">
              <a:solidFill>
                <a:srgbClr val="44303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00076" y="922794"/>
            <a:ext cx="1103947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>
              <a:solidFill>
                <a:srgbClr val="443030"/>
              </a:solidFill>
            </a:endParaRPr>
          </a:p>
          <a:p>
            <a:r>
              <a:rPr lang="ru-RU" sz="2400" b="1" dirty="0" smtClean="0">
                <a:solidFill>
                  <a:srgbClr val="443030"/>
                </a:solidFill>
              </a:rPr>
              <a:t>Методы сбора информации:</a:t>
            </a:r>
            <a:endParaRPr lang="ru-RU" sz="2400" b="1" dirty="0">
              <a:solidFill>
                <a:srgbClr val="443030"/>
              </a:solidFill>
            </a:endParaRPr>
          </a:p>
          <a:p>
            <a:endParaRPr lang="ru-RU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smtClean="0"/>
              <a:t>Анализ официальных сайтов учреждений культуры;</a:t>
            </a:r>
            <a:endParaRPr lang="en-US" sz="2000" dirty="0" smtClean="0"/>
          </a:p>
          <a:p>
            <a:endParaRPr lang="ru-RU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/>
              <a:t>Изучение официального сайта для размещения информации о государственных и муниципальных учреждениях в сети Интернет (www.bus.gov.ru</a:t>
            </a:r>
            <a:r>
              <a:rPr lang="ru-RU" sz="2000" dirty="0" smtClean="0"/>
              <a:t>)</a:t>
            </a:r>
            <a:endParaRPr lang="en-US" sz="2000" dirty="0" smtClean="0"/>
          </a:p>
          <a:p>
            <a:endParaRPr lang="ru-RU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smtClean="0"/>
              <a:t>Анкетный опрос зрителей учреждений культуры.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3220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939878" y="605006"/>
            <a:ext cx="7441031" cy="899681"/>
          </a:xfrm>
          <a:prstGeom prst="rect">
            <a:avLst/>
          </a:prstGeom>
        </p:spPr>
        <p:txBody>
          <a:bodyPr vert="horz" lIns="124090" tIns="62046" rIns="124090" bIns="62046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i="0" kern="1200">
                <a:solidFill>
                  <a:schemeClr val="tx1"/>
                </a:solidFill>
                <a:latin typeface="Franklin Gothic Book" pitchFamily="34" charset="0"/>
                <a:ea typeface="+mj-ea"/>
                <a:cs typeface="+mj-cs"/>
              </a:defRPr>
            </a:lvl1pPr>
          </a:lstStyle>
          <a:p>
            <a:endParaRPr lang="ru-RU" sz="3300" cap="small" dirty="0">
              <a:solidFill>
                <a:srgbClr val="993366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8309798" y="6895689"/>
            <a:ext cx="3880615" cy="305200"/>
          </a:xfrm>
          <a:prstGeom prst="rect">
            <a:avLst/>
          </a:prstGeom>
          <a:solidFill>
            <a:srgbClr val="FF944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22367" tIns="63769" rIns="122367" bIns="63769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ru-RU" altLang="en-US" sz="11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© 2016 Научно-технический центр ПЕРСПЕКТИВА</a:t>
            </a:r>
            <a:endParaRPr lang="ru-RU" altLang="en-US" sz="1100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261987" y="36148"/>
            <a:ext cx="8547659" cy="702656"/>
          </a:xfrm>
          <a:prstGeom prst="rect">
            <a:avLst/>
          </a:prstGeom>
        </p:spPr>
        <p:txBody>
          <a:bodyPr vert="horz" lIns="124090" tIns="62046" rIns="124090" bIns="62046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defTabSz="124090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srgbClr val="F79646">
                    <a:lumMod val="50000"/>
                  </a:srgbClr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Методика исследования</a:t>
            </a:r>
            <a:endParaRPr lang="ru-RU" sz="2400" kern="0" dirty="0">
              <a:solidFill>
                <a:srgbClr val="FF66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70992" y="723489"/>
            <a:ext cx="11298297" cy="6172200"/>
          </a:xfrm>
          <a:prstGeom prst="rect">
            <a:avLst/>
          </a:prstGeom>
        </p:spPr>
        <p:txBody>
          <a:bodyPr vert="horz" lIns="124090" tIns="62046" rIns="124090" bIns="62046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70000"/>
              </a:lnSpc>
              <a:buNone/>
            </a:pPr>
            <a:r>
              <a:rPr lang="ru-RU" sz="4900" b="1" dirty="0">
                <a:solidFill>
                  <a:srgbClr val="443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6400" dirty="0">
              <a:solidFill>
                <a:srgbClr val="44303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16079" y="968616"/>
            <a:ext cx="1103947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>
              <a:solidFill>
                <a:srgbClr val="443030"/>
              </a:solidFill>
            </a:endParaRPr>
          </a:p>
          <a:p>
            <a:r>
              <a:rPr lang="ru-RU" sz="2800" b="1" dirty="0" smtClean="0">
                <a:solidFill>
                  <a:srgbClr val="443030"/>
                </a:solidFill>
              </a:rPr>
              <a:t>Перечень учреждений культуры, подлежащих независимой оценке:</a:t>
            </a:r>
          </a:p>
          <a:p>
            <a:endParaRPr lang="en-US" sz="2800" b="1" dirty="0">
              <a:solidFill>
                <a:srgbClr val="443030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443030"/>
                </a:solidFill>
              </a:rPr>
              <a:t>МУ «ДК им. П.П. Бажова»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443030"/>
                </a:solidFill>
              </a:rPr>
              <a:t>МУ «ДК им. С.М. Кирова»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443030"/>
                </a:solidFill>
              </a:rPr>
              <a:t>МУ «ДК им. Петрякова»</a:t>
            </a:r>
          </a:p>
        </p:txBody>
      </p:sp>
    </p:spTree>
    <p:extLst>
      <p:ext uri="{BB962C8B-B14F-4D97-AF65-F5344CB8AC3E}">
        <p14:creationId xmlns:p14="http://schemas.microsoft.com/office/powerpoint/2010/main" val="156710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939878" y="605006"/>
            <a:ext cx="7441031" cy="899681"/>
          </a:xfrm>
          <a:prstGeom prst="rect">
            <a:avLst/>
          </a:prstGeom>
        </p:spPr>
        <p:txBody>
          <a:bodyPr vert="horz" lIns="124090" tIns="62046" rIns="124090" bIns="62046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i="0" kern="1200">
                <a:solidFill>
                  <a:schemeClr val="tx1"/>
                </a:solidFill>
                <a:latin typeface="Franklin Gothic Book" pitchFamily="34" charset="0"/>
                <a:ea typeface="+mj-ea"/>
                <a:cs typeface="+mj-cs"/>
              </a:defRPr>
            </a:lvl1pPr>
          </a:lstStyle>
          <a:p>
            <a:endParaRPr lang="ru-RU" sz="3300" cap="small" dirty="0">
              <a:solidFill>
                <a:srgbClr val="993366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8309798" y="6895689"/>
            <a:ext cx="3880615" cy="305200"/>
          </a:xfrm>
          <a:prstGeom prst="rect">
            <a:avLst/>
          </a:prstGeom>
          <a:solidFill>
            <a:srgbClr val="FF944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22367" tIns="63769" rIns="122367" bIns="63769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ru-RU" altLang="en-US" sz="11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© 2016 Научно-технический центр ПЕРСПЕКТИВА</a:t>
            </a:r>
            <a:endParaRPr lang="ru-RU" altLang="en-US" sz="1100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261987" y="36148"/>
            <a:ext cx="8547659" cy="702656"/>
          </a:xfrm>
          <a:prstGeom prst="rect">
            <a:avLst/>
          </a:prstGeom>
        </p:spPr>
        <p:txBody>
          <a:bodyPr vert="horz" lIns="124090" tIns="62046" rIns="124090" bIns="62046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defTabSz="124090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srgbClr val="F79646">
                    <a:lumMod val="50000"/>
                  </a:srgbClr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Методика исследования</a:t>
            </a:r>
            <a:endParaRPr lang="ru-RU" sz="2400" kern="0" dirty="0">
              <a:solidFill>
                <a:srgbClr val="FF66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70992" y="723489"/>
            <a:ext cx="11298297" cy="6172200"/>
          </a:xfrm>
          <a:prstGeom prst="rect">
            <a:avLst/>
          </a:prstGeom>
        </p:spPr>
        <p:txBody>
          <a:bodyPr vert="horz" lIns="124090" tIns="62046" rIns="124090" bIns="62046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70000"/>
              </a:lnSpc>
              <a:buNone/>
            </a:pPr>
            <a:r>
              <a:rPr lang="ru-RU" sz="4900" b="1" dirty="0">
                <a:solidFill>
                  <a:srgbClr val="443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6400" dirty="0">
              <a:solidFill>
                <a:srgbClr val="44303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00076" y="922794"/>
            <a:ext cx="1103947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>
              <a:solidFill>
                <a:srgbClr val="443030"/>
              </a:solidFill>
            </a:endParaRPr>
          </a:p>
          <a:p>
            <a:r>
              <a:rPr lang="ru-RU" sz="2400" b="1" dirty="0" smtClean="0">
                <a:solidFill>
                  <a:srgbClr val="443030"/>
                </a:solidFill>
              </a:rPr>
              <a:t>Этапы </a:t>
            </a:r>
            <a:r>
              <a:rPr lang="ru-RU" sz="2400" b="1" dirty="0" err="1" smtClean="0">
                <a:solidFill>
                  <a:srgbClr val="443030"/>
                </a:solidFill>
              </a:rPr>
              <a:t>рейтингования</a:t>
            </a:r>
            <a:r>
              <a:rPr lang="ru-RU" sz="2400" b="1" dirty="0" smtClean="0">
                <a:solidFill>
                  <a:srgbClr val="443030"/>
                </a:solidFill>
              </a:rPr>
              <a:t> учреждений культуры:</a:t>
            </a:r>
            <a:endParaRPr lang="ru-RU" sz="2400" dirty="0" smtClean="0">
              <a:solidFill>
                <a:srgbClr val="443030"/>
              </a:solidFill>
            </a:endParaRPr>
          </a:p>
          <a:p>
            <a:endParaRPr lang="ru-RU" sz="2400" dirty="0">
              <a:solidFill>
                <a:srgbClr val="443030"/>
              </a:solidFill>
            </a:endParaRPr>
          </a:p>
          <a:p>
            <a:r>
              <a:rPr lang="ru-RU" sz="2400" dirty="0" smtClean="0">
                <a:solidFill>
                  <a:srgbClr val="443030"/>
                </a:solidFill>
              </a:rPr>
              <a:t>1. Оценка учреждений культуры на </a:t>
            </a:r>
            <a:r>
              <a:rPr lang="ru-RU" sz="2400" dirty="0">
                <a:solidFill>
                  <a:srgbClr val="443030"/>
                </a:solidFill>
              </a:rPr>
              <a:t>основе анкетного </a:t>
            </a:r>
            <a:r>
              <a:rPr lang="ru-RU" sz="2400" dirty="0" smtClean="0">
                <a:solidFill>
                  <a:srgbClr val="443030"/>
                </a:solidFill>
              </a:rPr>
              <a:t>опроса;</a:t>
            </a:r>
            <a:endParaRPr lang="ru-RU" sz="2400" dirty="0">
              <a:solidFill>
                <a:srgbClr val="443030"/>
              </a:solidFill>
            </a:endParaRPr>
          </a:p>
          <a:p>
            <a:endParaRPr lang="ru-RU" sz="2400" dirty="0" smtClean="0">
              <a:solidFill>
                <a:srgbClr val="443030"/>
              </a:solidFill>
            </a:endParaRPr>
          </a:p>
          <a:p>
            <a:r>
              <a:rPr lang="ru-RU" sz="2400" dirty="0" smtClean="0">
                <a:solidFill>
                  <a:srgbClr val="443030"/>
                </a:solidFill>
              </a:rPr>
              <a:t>2</a:t>
            </a:r>
            <a:r>
              <a:rPr lang="ru-RU" sz="2400" dirty="0">
                <a:solidFill>
                  <a:srgbClr val="443030"/>
                </a:solidFill>
              </a:rPr>
              <a:t>. </a:t>
            </a:r>
            <a:r>
              <a:rPr lang="ru-RU" sz="2400" dirty="0" smtClean="0">
                <a:solidFill>
                  <a:srgbClr val="443030"/>
                </a:solidFill>
              </a:rPr>
              <a:t>Оценка </a:t>
            </a:r>
            <a:r>
              <a:rPr lang="ru-RU" sz="2400" dirty="0">
                <a:solidFill>
                  <a:srgbClr val="443030"/>
                </a:solidFill>
              </a:rPr>
              <a:t>учреждений культуры </a:t>
            </a:r>
            <a:r>
              <a:rPr lang="ru-RU" sz="2400" dirty="0" smtClean="0">
                <a:solidFill>
                  <a:srgbClr val="443030"/>
                </a:solidFill>
              </a:rPr>
              <a:t>на </a:t>
            </a:r>
            <a:r>
              <a:rPr lang="ru-RU" sz="2400" dirty="0">
                <a:solidFill>
                  <a:srgbClr val="443030"/>
                </a:solidFill>
              </a:rPr>
              <a:t>основе анализа </a:t>
            </a:r>
            <a:r>
              <a:rPr lang="ru-RU" sz="2400" dirty="0" smtClean="0">
                <a:solidFill>
                  <a:srgbClr val="443030"/>
                </a:solidFill>
              </a:rPr>
              <a:t>официальных сайтов;</a:t>
            </a:r>
          </a:p>
          <a:p>
            <a:endParaRPr lang="ru-RU" sz="2400" dirty="0">
              <a:solidFill>
                <a:srgbClr val="443030"/>
              </a:solidFill>
            </a:endParaRPr>
          </a:p>
          <a:p>
            <a:r>
              <a:rPr lang="ru-RU" sz="2400" dirty="0" smtClean="0">
                <a:solidFill>
                  <a:srgbClr val="443030"/>
                </a:solidFill>
              </a:rPr>
              <a:t>3. Оценка </a:t>
            </a:r>
            <a:r>
              <a:rPr lang="ru-RU" sz="2400" dirty="0">
                <a:solidFill>
                  <a:srgbClr val="443030"/>
                </a:solidFill>
              </a:rPr>
              <a:t>учреждений культуры </a:t>
            </a:r>
            <a:r>
              <a:rPr lang="ru-RU" sz="2400" dirty="0" smtClean="0">
                <a:solidFill>
                  <a:srgbClr val="443030"/>
                </a:solidFill>
              </a:rPr>
              <a:t>на </a:t>
            </a:r>
            <a:r>
              <a:rPr lang="ru-RU" sz="2400" dirty="0">
                <a:solidFill>
                  <a:srgbClr val="443030"/>
                </a:solidFill>
              </a:rPr>
              <a:t>основе анализа сайта </a:t>
            </a:r>
            <a:r>
              <a:rPr lang="ru-RU" sz="2400" dirty="0" smtClean="0">
                <a:solidFill>
                  <a:srgbClr val="443030"/>
                </a:solidFill>
                <a:hlinkClick r:id="rId3"/>
              </a:rPr>
              <a:t>www.bus.gov.ru</a:t>
            </a:r>
            <a:r>
              <a:rPr lang="ru-RU" sz="2400" dirty="0" smtClean="0">
                <a:solidFill>
                  <a:srgbClr val="443030"/>
                </a:solidFill>
              </a:rPr>
              <a:t>;</a:t>
            </a:r>
          </a:p>
          <a:p>
            <a:endParaRPr lang="ru-RU" sz="2400" dirty="0">
              <a:solidFill>
                <a:srgbClr val="443030"/>
              </a:solidFill>
            </a:endParaRPr>
          </a:p>
          <a:p>
            <a:r>
              <a:rPr lang="ru-RU" sz="2400" dirty="0" smtClean="0">
                <a:solidFill>
                  <a:srgbClr val="443030"/>
                </a:solidFill>
              </a:rPr>
              <a:t>4. Составление итогового рейтинга </a:t>
            </a:r>
            <a:r>
              <a:rPr lang="ru-RU" sz="2400" dirty="0">
                <a:solidFill>
                  <a:srgbClr val="443030"/>
                </a:solidFill>
              </a:rPr>
              <a:t>учреждений </a:t>
            </a:r>
            <a:r>
              <a:rPr lang="ru-RU" sz="2400" dirty="0" smtClean="0">
                <a:solidFill>
                  <a:srgbClr val="443030"/>
                </a:solidFill>
              </a:rPr>
              <a:t>культуры.</a:t>
            </a:r>
            <a:endParaRPr lang="ru-RU" sz="2400" dirty="0">
              <a:solidFill>
                <a:srgbClr val="4430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8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939878" y="605006"/>
            <a:ext cx="7441031" cy="899681"/>
          </a:xfrm>
          <a:prstGeom prst="rect">
            <a:avLst/>
          </a:prstGeom>
        </p:spPr>
        <p:txBody>
          <a:bodyPr vert="horz" lIns="124090" tIns="62046" rIns="124090" bIns="62046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i="0" kern="1200">
                <a:solidFill>
                  <a:schemeClr val="tx1"/>
                </a:solidFill>
                <a:latin typeface="Franklin Gothic Book" pitchFamily="34" charset="0"/>
                <a:ea typeface="+mj-ea"/>
                <a:cs typeface="+mj-cs"/>
              </a:defRPr>
            </a:lvl1pPr>
          </a:lstStyle>
          <a:p>
            <a:endParaRPr lang="ru-RU" sz="3300" cap="small" dirty="0">
              <a:solidFill>
                <a:srgbClr val="993366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8309798" y="6895689"/>
            <a:ext cx="3880615" cy="305200"/>
          </a:xfrm>
          <a:prstGeom prst="rect">
            <a:avLst/>
          </a:prstGeom>
          <a:solidFill>
            <a:srgbClr val="FF944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22367" tIns="63769" rIns="122367" bIns="63769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ru-RU" altLang="en-US" sz="11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© 2016 Научно-технический центр ПЕРСПЕКТИВА</a:t>
            </a:r>
            <a:endParaRPr lang="ru-RU" altLang="en-US" sz="1100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261987" y="36148"/>
            <a:ext cx="8547659" cy="702656"/>
          </a:xfrm>
          <a:prstGeom prst="rect">
            <a:avLst/>
          </a:prstGeom>
        </p:spPr>
        <p:txBody>
          <a:bodyPr vert="horz" lIns="124090" tIns="62046" rIns="124090" bIns="62046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defTabSz="124090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srgbClr val="F79646">
                    <a:lumMod val="50000"/>
                  </a:srgbClr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Методика исследования</a:t>
            </a:r>
            <a:endParaRPr lang="ru-RU" sz="2400" kern="0" dirty="0">
              <a:solidFill>
                <a:srgbClr val="FF66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70992" y="723489"/>
            <a:ext cx="11298297" cy="6172200"/>
          </a:xfrm>
          <a:prstGeom prst="rect">
            <a:avLst/>
          </a:prstGeom>
        </p:spPr>
        <p:txBody>
          <a:bodyPr vert="horz" lIns="124090" tIns="62046" rIns="124090" bIns="62046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70000"/>
              </a:lnSpc>
              <a:buNone/>
            </a:pPr>
            <a:r>
              <a:rPr lang="ru-RU" sz="4900" b="1" dirty="0">
                <a:solidFill>
                  <a:srgbClr val="443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6400" dirty="0">
              <a:solidFill>
                <a:srgbClr val="443030"/>
              </a:solidFill>
              <a:latin typeface="Franklin Gothic Book" panose="020B05030201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00076" y="960894"/>
                <a:ext cx="11039474" cy="53494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ru-RU" sz="2400" b="1" dirty="0" smtClean="0">
                  <a:solidFill>
                    <a:srgbClr val="443030"/>
                  </a:solidFill>
                </a:endParaRPr>
              </a:p>
              <a:p>
                <a:r>
                  <a:rPr lang="ru-RU" sz="2400" dirty="0" smtClean="0">
                    <a:solidFill>
                      <a:srgbClr val="443030"/>
                    </a:solidFill>
                  </a:rPr>
                  <a:t>Формула расчет независимой оценки </a:t>
                </a:r>
                <a:r>
                  <a:rPr lang="ru-RU" sz="2400" dirty="0">
                    <a:solidFill>
                      <a:srgbClr val="443030"/>
                    </a:solidFill>
                  </a:rPr>
                  <a:t>качества </a:t>
                </a:r>
                <a:r>
                  <a:rPr lang="ru-RU" sz="2400" dirty="0" smtClean="0">
                    <a:solidFill>
                      <a:srgbClr val="443030"/>
                    </a:solidFill>
                  </a:rPr>
                  <a:t>оказания услуг учреждениями культуры </a:t>
                </a:r>
              </a:p>
              <a:p>
                <a:endParaRPr lang="ru-RU" sz="2400" dirty="0">
                  <a:solidFill>
                    <a:srgbClr val="443030"/>
                  </a:solidFill>
                </a:endParaRPr>
              </a:p>
              <a:p>
                <a:endParaRPr lang="ru-RU" sz="2400" dirty="0" smtClean="0">
                  <a:solidFill>
                    <a:srgbClr val="443030"/>
                  </a:solidFill>
                </a:endParaRPr>
              </a:p>
              <a:p>
                <a:r>
                  <a:rPr lang="ru-RU" sz="2400" dirty="0" smtClean="0">
                    <a:solidFill>
                      <a:srgbClr val="443030"/>
                    </a:solidFill>
                  </a:rPr>
                  <a:t>                                 ,где</a:t>
                </a:r>
              </a:p>
              <a:p>
                <a:r>
                  <a:rPr lang="en-US" sz="2400" dirty="0" smtClean="0">
                    <a:solidFill>
                      <a:srgbClr val="443030"/>
                    </a:solidFill>
                  </a:rPr>
                  <a:t>	</a:t>
                </a:r>
                <a:endParaRPr lang="ru-RU" sz="2400" dirty="0" smtClean="0">
                  <a:solidFill>
                    <a:srgbClr val="443030"/>
                  </a:solidFill>
                </a:endParaRPr>
              </a:p>
              <a:p>
                <a:endParaRPr lang="ru-RU" sz="2400" dirty="0" smtClean="0">
                  <a:solidFill>
                    <a:srgbClr val="443030"/>
                  </a:solidFill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ru-RU" sz="2400" i="1">
                            <a:solidFill>
                              <a:srgbClr val="44303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44303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i="0">
                            <a:solidFill>
                              <a:srgbClr val="44303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  <m:sup>
                        <m:r>
                          <a:rPr lang="ru-RU" sz="2400" b="0" i="0" smtClean="0">
                            <a:solidFill>
                              <a:srgbClr val="443030"/>
                            </a:solidFill>
                            <a:latin typeface="Cambria Math" panose="02040503050406030204" pitchFamily="18" charset="0"/>
                          </a:rPr>
                          <m:t>откр</m:t>
                        </m:r>
                      </m:sup>
                    </m:sSubSup>
                  </m:oMath>
                </a14:m>
                <a:r>
                  <a:rPr lang="en-US" sz="2400" dirty="0" smtClean="0">
                    <a:solidFill>
                      <a:srgbClr val="443030"/>
                    </a:solidFill>
                  </a:rPr>
                  <a:t> -</a:t>
                </a:r>
                <a:r>
                  <a:rPr lang="ru-RU" sz="2400" dirty="0" smtClean="0">
                    <a:solidFill>
                      <a:srgbClr val="443030"/>
                    </a:solidFill>
                  </a:rPr>
                  <a:t> </a:t>
                </a:r>
                <a:r>
                  <a:rPr lang="ru-RU" sz="2400" dirty="0">
                    <a:solidFill>
                      <a:srgbClr val="443030"/>
                    </a:solidFill>
                  </a:rPr>
                  <a:t>уровень открытости и доступности информации для i-ой организации культуры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solidFill>
                          <a:srgbClr val="44303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ru-RU" sz="2400" b="0" dirty="0" smtClean="0">
                  <a:solidFill>
                    <a:srgbClr val="443030"/>
                  </a:solidFill>
                </a:endParaRPr>
              </a:p>
              <a:p>
                <a:endParaRPr lang="ru-RU" sz="2400" b="0" dirty="0" smtClean="0">
                  <a:solidFill>
                    <a:srgbClr val="443030"/>
                  </a:solidFill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ru-RU" sz="2400" i="1">
                            <a:solidFill>
                              <a:srgbClr val="44303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44303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44303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  <m:sup>
                        <m:r>
                          <a:rPr lang="ru-RU" sz="2400" b="0" i="0" smtClean="0">
                            <a:solidFill>
                              <a:srgbClr val="443030"/>
                            </a:solidFill>
                            <a:latin typeface="Cambria Math" panose="02040503050406030204" pitchFamily="18" charset="0"/>
                          </a:rPr>
                          <m:t>удвл</m:t>
                        </m:r>
                      </m:sup>
                    </m:sSubSup>
                  </m:oMath>
                </a14:m>
                <a:r>
                  <a:rPr lang="en-US" sz="2400" dirty="0" smtClean="0">
                    <a:solidFill>
                      <a:srgbClr val="443030"/>
                    </a:solidFill>
                  </a:rPr>
                  <a:t>- </a:t>
                </a:r>
                <a:r>
                  <a:rPr lang="ru-RU" sz="2400" dirty="0">
                    <a:solidFill>
                      <a:srgbClr val="443030"/>
                    </a:solidFill>
                  </a:rPr>
                  <a:t>уровень удовлетворенности качеством оказания услуг i-ой организацией </a:t>
                </a:r>
                <a:r>
                  <a:rPr lang="ru-RU" sz="2400" dirty="0" smtClean="0">
                    <a:solidFill>
                      <a:srgbClr val="443030"/>
                    </a:solidFill>
                  </a:rPr>
                  <a:t>культуры.</a:t>
                </a:r>
              </a:p>
              <a:p>
                <a:endParaRPr lang="ru-RU" sz="2400" dirty="0">
                  <a:solidFill>
                    <a:srgbClr val="443030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76" y="960894"/>
                <a:ext cx="11039474" cy="5349413"/>
              </a:xfrm>
              <a:prstGeom prst="rect">
                <a:avLst/>
              </a:prstGeom>
              <a:blipFill rotWithShape="0">
                <a:blip r:embed="rId3"/>
                <a:stretch>
                  <a:fillRect l="-8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48" name="Rectangle 51"/>
          <p:cNvSpPr>
            <a:spLocks noChangeArrowheads="1"/>
          </p:cNvSpPr>
          <p:nvPr/>
        </p:nvSpPr>
        <p:spPr bwMode="auto">
          <a:xfrm>
            <a:off x="0" y="38100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52"/>
          <p:cNvSpPr>
            <a:spLocks noChangeArrowheads="1"/>
          </p:cNvSpPr>
          <p:nvPr/>
        </p:nvSpPr>
        <p:spPr bwMode="auto">
          <a:xfrm>
            <a:off x="0" y="295275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6" name="TextBox 2055"/>
              <p:cNvSpPr txBox="1"/>
              <p:nvPr/>
            </p:nvSpPr>
            <p:spPr>
              <a:xfrm>
                <a:off x="611304" y="2486026"/>
                <a:ext cx="3301366" cy="4138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400" b="1" i="1" smtClean="0">
                              <a:solidFill>
                                <a:srgbClr val="44303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solidFill>
                                <a:srgbClr val="443030"/>
                              </a:solidFill>
                              <a:latin typeface="Cambria Math" panose="02040503050406030204" pitchFamily="18" charset="0"/>
                            </a:rPr>
                            <m:t>𝐍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443030"/>
                              </a:solidFill>
                              <a:latin typeface="Cambria Math" panose="02040503050406030204" pitchFamily="18" charset="0"/>
                            </a:rPr>
                            <m:t>𝐢</m:t>
                          </m:r>
                        </m:sub>
                      </m:sSub>
                      <m:r>
                        <a:rPr lang="pt-BR" sz="2400" b="1" i="0" smtClean="0">
                          <a:solidFill>
                            <a:srgbClr val="44303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400" b="1" i="1" smtClean="0">
                              <a:solidFill>
                                <a:srgbClr val="44303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1" i="0" smtClean="0">
                              <a:solidFill>
                                <a:srgbClr val="443030"/>
                              </a:solidFill>
                              <a:latin typeface="Cambria Math" panose="02040503050406030204" pitchFamily="18" charset="0"/>
                            </a:rPr>
                            <m:t>𝐍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443030"/>
                              </a:solidFill>
                              <a:latin typeface="Cambria Math" panose="02040503050406030204" pitchFamily="18" charset="0"/>
                            </a:rPr>
                            <m:t>𝐢</m:t>
                          </m:r>
                        </m:sub>
                        <m:sup>
                          <m:r>
                            <a:rPr lang="ru-RU" sz="2400" b="1" i="1" smtClean="0">
                              <a:solidFill>
                                <a:srgbClr val="443030"/>
                              </a:solidFill>
                              <a:latin typeface="Cambria Math" panose="02040503050406030204" pitchFamily="18" charset="0"/>
                            </a:rPr>
                            <m:t>откр</m:t>
                          </m:r>
                        </m:sup>
                      </m:sSubSup>
                      <m:r>
                        <a:rPr lang="ru-RU" sz="2400" b="1" i="1" smtClean="0">
                          <a:solidFill>
                            <a:srgbClr val="44303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ru-RU" sz="2400" b="1" i="1" smtClean="0">
                              <a:solidFill>
                                <a:srgbClr val="44303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1" i="0" smtClean="0">
                              <a:solidFill>
                                <a:srgbClr val="443030"/>
                              </a:solidFill>
                              <a:latin typeface="Cambria Math" panose="02040503050406030204" pitchFamily="18" charset="0"/>
                            </a:rPr>
                            <m:t>𝐍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443030"/>
                              </a:solidFill>
                              <a:latin typeface="Cambria Math" panose="02040503050406030204" pitchFamily="18" charset="0"/>
                            </a:rPr>
                            <m:t>𝐢</m:t>
                          </m:r>
                        </m:sub>
                        <m:sup>
                          <m:r>
                            <a:rPr lang="ru-RU" sz="2400" b="1" i="0" smtClean="0">
                              <a:solidFill>
                                <a:srgbClr val="443030"/>
                              </a:solidFill>
                              <a:latin typeface="Cambria Math" panose="02040503050406030204" pitchFamily="18" charset="0"/>
                            </a:rPr>
                            <m:t>удвл</m:t>
                          </m:r>
                        </m:sup>
                      </m:sSubSup>
                    </m:oMath>
                  </m:oMathPara>
                </a14:m>
                <a:endParaRPr lang="ru-RU" sz="2400" b="1" dirty="0">
                  <a:solidFill>
                    <a:srgbClr val="443030"/>
                  </a:solidFill>
                </a:endParaRPr>
              </a:p>
            </p:txBody>
          </p:sp>
        </mc:Choice>
        <mc:Fallback xmlns="">
          <p:sp>
            <p:nvSpPr>
              <p:cNvPr id="2056" name="TextBox 20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04" y="2486026"/>
                <a:ext cx="3301366" cy="4138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322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8309798" y="6895689"/>
            <a:ext cx="3880615" cy="305200"/>
          </a:xfrm>
          <a:prstGeom prst="rect">
            <a:avLst/>
          </a:prstGeom>
          <a:solidFill>
            <a:srgbClr val="FF944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22367" tIns="63769" rIns="122367" bIns="63769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ru-RU" altLang="en-US" sz="11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© 2016 Научно-технический центр ПЕРСПЕКТИВА</a:t>
            </a:r>
            <a:endParaRPr lang="ru-RU" altLang="en-US" sz="1100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26253" y="226585"/>
            <a:ext cx="8547659" cy="702656"/>
          </a:xfrm>
          <a:prstGeom prst="rect">
            <a:avLst/>
          </a:prstGeom>
        </p:spPr>
        <p:txBody>
          <a:bodyPr vert="horz" lIns="124090" tIns="62046" rIns="124090" bIns="62046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</a:pPr>
            <a:r>
              <a:rPr lang="ru-RU" sz="2400" b="1" dirty="0">
                <a:solidFill>
                  <a:srgbClr val="44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Общий итоговый рейтинг</a:t>
            </a:r>
            <a:endParaRPr lang="ru-RU" sz="2400" dirty="0">
              <a:solidFill>
                <a:srgbClr val="44303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70992" y="723489"/>
            <a:ext cx="11298297" cy="6172200"/>
          </a:xfrm>
          <a:prstGeom prst="rect">
            <a:avLst/>
          </a:prstGeom>
        </p:spPr>
        <p:txBody>
          <a:bodyPr vert="horz" lIns="124090" tIns="62046" rIns="124090" bIns="62046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70000"/>
              </a:lnSpc>
              <a:buNone/>
            </a:pPr>
            <a:r>
              <a:rPr lang="ru-RU" sz="4900" b="1" dirty="0">
                <a:solidFill>
                  <a:srgbClr val="443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6400" dirty="0">
              <a:solidFill>
                <a:srgbClr val="44303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048" name="Rectangle 51"/>
          <p:cNvSpPr>
            <a:spLocks noChangeArrowheads="1"/>
          </p:cNvSpPr>
          <p:nvPr/>
        </p:nvSpPr>
        <p:spPr bwMode="auto">
          <a:xfrm>
            <a:off x="0" y="38100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181738" y="1954088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181738" y="5735513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0" y="0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981450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3226253" y="2084133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875771"/>
              </p:ext>
            </p:extLst>
          </p:nvPr>
        </p:nvGraphicFramePr>
        <p:xfrm>
          <a:off x="1571730" y="1104324"/>
          <a:ext cx="8628559" cy="5233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Диаграмма" r:id="rId5" imgW="4915016" imgH="3076601" progId="Excel.Chart.8">
                  <p:embed/>
                </p:oleObj>
              </mc:Choice>
              <mc:Fallback>
                <p:oleObj name="Диаграмма" r:id="rId5" imgW="4915016" imgH="3076601" progId="Excel.Chart.8">
                  <p:embed/>
                  <p:pic>
                    <p:nvPicPr>
                      <p:cNvPr id="0" name="Object 22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730" y="1104324"/>
                        <a:ext cx="8628559" cy="52334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706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939878" y="605006"/>
            <a:ext cx="7441031" cy="899681"/>
          </a:xfrm>
          <a:prstGeom prst="rect">
            <a:avLst/>
          </a:prstGeom>
        </p:spPr>
        <p:txBody>
          <a:bodyPr vert="horz" lIns="124090" tIns="62046" rIns="124090" bIns="62046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i="0" kern="1200">
                <a:solidFill>
                  <a:schemeClr val="tx1"/>
                </a:solidFill>
                <a:latin typeface="Franklin Gothic Book" pitchFamily="34" charset="0"/>
                <a:ea typeface="+mj-ea"/>
                <a:cs typeface="+mj-cs"/>
              </a:defRPr>
            </a:lvl1pPr>
          </a:lstStyle>
          <a:p>
            <a:endParaRPr lang="ru-RU" sz="3300" cap="small" dirty="0">
              <a:solidFill>
                <a:srgbClr val="993366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8309798" y="6895689"/>
            <a:ext cx="3880615" cy="305200"/>
          </a:xfrm>
          <a:prstGeom prst="rect">
            <a:avLst/>
          </a:prstGeom>
          <a:solidFill>
            <a:srgbClr val="FF944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22367" tIns="63769" rIns="122367" bIns="63769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ru-RU" altLang="en-US" sz="11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© 2016 Научно-технический центр ПЕРСПЕКТИВА</a:t>
            </a:r>
            <a:endParaRPr lang="ru-RU" altLang="en-US" sz="1100" dirty="0">
              <a:solidFill>
                <a:schemeClr val="bg1"/>
              </a:solidFill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70992" y="723489"/>
            <a:ext cx="11298297" cy="6172200"/>
          </a:xfrm>
          <a:prstGeom prst="rect">
            <a:avLst/>
          </a:prstGeom>
        </p:spPr>
        <p:txBody>
          <a:bodyPr vert="horz" lIns="124090" tIns="62046" rIns="124090" bIns="62046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70000"/>
              </a:lnSpc>
              <a:buNone/>
            </a:pPr>
            <a:r>
              <a:rPr lang="ru-RU" sz="4900" b="1" dirty="0">
                <a:solidFill>
                  <a:srgbClr val="443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6400" dirty="0">
              <a:solidFill>
                <a:srgbClr val="44303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9815" y="298894"/>
            <a:ext cx="110394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solidFill>
                <a:srgbClr val="443030"/>
              </a:solidFill>
            </a:endParaRPr>
          </a:p>
          <a:p>
            <a:pPr algn="ctr"/>
            <a:r>
              <a:rPr lang="ru-RU" sz="2400" b="1" dirty="0">
                <a:solidFill>
                  <a:srgbClr val="443030"/>
                </a:solidFill>
              </a:rPr>
              <a:t>Результаты анализа официальных сайтов учреждений </a:t>
            </a:r>
            <a:r>
              <a:rPr lang="ru-RU" sz="2400" b="1" dirty="0" smtClean="0">
                <a:solidFill>
                  <a:srgbClr val="443030"/>
                </a:solidFill>
              </a:rPr>
              <a:t>культуры</a:t>
            </a:r>
            <a:endParaRPr lang="ru-RU" sz="2400" dirty="0">
              <a:solidFill>
                <a:srgbClr val="443030"/>
              </a:solidFill>
            </a:endParaRPr>
          </a:p>
        </p:txBody>
      </p:sp>
      <p:sp>
        <p:nvSpPr>
          <p:cNvPr id="2048" name="Rectangle 51"/>
          <p:cNvSpPr>
            <a:spLocks noChangeArrowheads="1"/>
          </p:cNvSpPr>
          <p:nvPr/>
        </p:nvSpPr>
        <p:spPr bwMode="auto">
          <a:xfrm>
            <a:off x="0" y="38100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52"/>
          <p:cNvSpPr>
            <a:spLocks noChangeArrowheads="1"/>
          </p:cNvSpPr>
          <p:nvPr/>
        </p:nvSpPr>
        <p:spPr bwMode="auto">
          <a:xfrm>
            <a:off x="0" y="295275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181738" y="1954088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181738" y="5735513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81738" y="1932899"/>
            <a:ext cx="170786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181738" y="4637999"/>
            <a:ext cx="170786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7" name="Диаграмма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69" y="1436003"/>
            <a:ext cx="8018814" cy="504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002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939878" y="605006"/>
            <a:ext cx="7441031" cy="899681"/>
          </a:xfrm>
          <a:prstGeom prst="rect">
            <a:avLst/>
          </a:prstGeom>
        </p:spPr>
        <p:txBody>
          <a:bodyPr vert="horz" lIns="124090" tIns="62046" rIns="124090" bIns="62046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i="0" kern="1200">
                <a:solidFill>
                  <a:schemeClr val="tx1"/>
                </a:solidFill>
                <a:latin typeface="Franklin Gothic Book" pitchFamily="34" charset="0"/>
                <a:ea typeface="+mj-ea"/>
                <a:cs typeface="+mj-cs"/>
              </a:defRPr>
            </a:lvl1pPr>
          </a:lstStyle>
          <a:p>
            <a:endParaRPr lang="ru-RU" sz="3300" cap="small" dirty="0">
              <a:solidFill>
                <a:srgbClr val="993366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8309798" y="6895689"/>
            <a:ext cx="3880615" cy="305200"/>
          </a:xfrm>
          <a:prstGeom prst="rect">
            <a:avLst/>
          </a:prstGeom>
          <a:solidFill>
            <a:srgbClr val="FF944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22367" tIns="63769" rIns="122367" bIns="63769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ru-RU" altLang="en-US" sz="11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© 2016 Научно-технический центр ПЕРСПЕКТИВА</a:t>
            </a:r>
            <a:endParaRPr lang="ru-RU" altLang="en-US" sz="1100" dirty="0">
              <a:solidFill>
                <a:schemeClr val="bg1"/>
              </a:solidFill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70992" y="723489"/>
            <a:ext cx="11298297" cy="6172200"/>
          </a:xfrm>
          <a:prstGeom prst="rect">
            <a:avLst/>
          </a:prstGeom>
        </p:spPr>
        <p:txBody>
          <a:bodyPr vert="horz" lIns="124090" tIns="62046" rIns="124090" bIns="62046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70000"/>
              </a:lnSpc>
              <a:buNone/>
            </a:pPr>
            <a:r>
              <a:rPr lang="ru-RU" sz="4900" b="1" dirty="0">
                <a:solidFill>
                  <a:srgbClr val="443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6400" dirty="0">
              <a:solidFill>
                <a:srgbClr val="44303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0992" y="171450"/>
            <a:ext cx="110394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solidFill>
                <a:srgbClr val="443030"/>
              </a:solidFill>
            </a:endParaRPr>
          </a:p>
          <a:p>
            <a:pPr algn="ctr"/>
            <a:r>
              <a:rPr lang="ru-RU" sz="2400" b="1" dirty="0">
                <a:solidFill>
                  <a:srgbClr val="443030"/>
                </a:solidFill>
              </a:rPr>
              <a:t>Анализ сайта </a:t>
            </a:r>
            <a:r>
              <a:rPr lang="en-US" sz="2400" b="1" dirty="0">
                <a:solidFill>
                  <a:srgbClr val="443030"/>
                </a:solidFill>
              </a:rPr>
              <a:t>www.bus.gov</a:t>
            </a:r>
            <a:endParaRPr lang="ru-RU" sz="2400" b="1" dirty="0">
              <a:solidFill>
                <a:srgbClr val="443030"/>
              </a:solidFill>
            </a:endParaRPr>
          </a:p>
        </p:txBody>
      </p:sp>
      <p:sp>
        <p:nvSpPr>
          <p:cNvPr id="2048" name="Rectangle 51"/>
          <p:cNvSpPr>
            <a:spLocks noChangeArrowheads="1"/>
          </p:cNvSpPr>
          <p:nvPr/>
        </p:nvSpPr>
        <p:spPr bwMode="auto">
          <a:xfrm>
            <a:off x="0" y="38100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52"/>
          <p:cNvSpPr>
            <a:spLocks noChangeArrowheads="1"/>
          </p:cNvSpPr>
          <p:nvPr/>
        </p:nvSpPr>
        <p:spPr bwMode="auto">
          <a:xfrm>
            <a:off x="0" y="295275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181738" y="1954088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181738" y="5735513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81738" y="1932899"/>
            <a:ext cx="170786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181738" y="4637999"/>
            <a:ext cx="170786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3438525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0" y="0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3394533"/>
              </p:ext>
            </p:extLst>
          </p:nvPr>
        </p:nvGraphicFramePr>
        <p:xfrm>
          <a:off x="2080391" y="1312177"/>
          <a:ext cx="7378919" cy="4771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Диаграмма" r:id="rId5" imgW="4950381" imgH="3133616" progId="Excel.Chart.8">
                  <p:embed/>
                </p:oleObj>
              </mc:Choice>
              <mc:Fallback>
                <p:oleObj name="Диаграмма" r:id="rId5" imgW="4950381" imgH="3133616" progId="Excel.Chart.8">
                  <p:embed/>
                  <p:pic>
                    <p:nvPicPr>
                      <p:cNvPr id="0" name="Диаграмма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0391" y="1312177"/>
                        <a:ext cx="7378919" cy="47719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0" y="3133725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13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939878" y="605006"/>
            <a:ext cx="7441031" cy="899681"/>
          </a:xfrm>
          <a:prstGeom prst="rect">
            <a:avLst/>
          </a:prstGeom>
        </p:spPr>
        <p:txBody>
          <a:bodyPr vert="horz" lIns="124090" tIns="62046" rIns="124090" bIns="62046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i="0" kern="1200">
                <a:solidFill>
                  <a:schemeClr val="tx1"/>
                </a:solidFill>
                <a:latin typeface="Franklin Gothic Book" pitchFamily="34" charset="0"/>
                <a:ea typeface="+mj-ea"/>
                <a:cs typeface="+mj-cs"/>
              </a:defRPr>
            </a:lvl1pPr>
          </a:lstStyle>
          <a:p>
            <a:endParaRPr lang="ru-RU" sz="3300" cap="small" dirty="0">
              <a:solidFill>
                <a:srgbClr val="993366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8309798" y="6895689"/>
            <a:ext cx="3880615" cy="305200"/>
          </a:xfrm>
          <a:prstGeom prst="rect">
            <a:avLst/>
          </a:prstGeom>
          <a:solidFill>
            <a:srgbClr val="FF944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22367" tIns="63769" rIns="122367" bIns="63769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ru-RU" altLang="en-US" sz="11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© 2016 Научно-технический центр ПЕРСПЕКТИВА</a:t>
            </a:r>
            <a:endParaRPr lang="ru-RU" altLang="en-US" sz="1100" dirty="0">
              <a:solidFill>
                <a:schemeClr val="bg1"/>
              </a:solidFill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70992" y="723489"/>
            <a:ext cx="11298297" cy="6172200"/>
          </a:xfrm>
          <a:prstGeom prst="rect">
            <a:avLst/>
          </a:prstGeom>
        </p:spPr>
        <p:txBody>
          <a:bodyPr vert="horz" lIns="124090" tIns="62046" rIns="124090" bIns="62046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70000"/>
              </a:lnSpc>
              <a:buNone/>
            </a:pPr>
            <a:r>
              <a:rPr lang="ru-RU" sz="4900" b="1" dirty="0">
                <a:solidFill>
                  <a:srgbClr val="443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6400" dirty="0">
              <a:solidFill>
                <a:srgbClr val="44303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048" name="Rectangle 51"/>
          <p:cNvSpPr>
            <a:spLocks noChangeArrowheads="1"/>
          </p:cNvSpPr>
          <p:nvPr/>
        </p:nvSpPr>
        <p:spPr bwMode="auto">
          <a:xfrm>
            <a:off x="0" y="38100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52"/>
          <p:cNvSpPr>
            <a:spLocks noChangeArrowheads="1"/>
          </p:cNvSpPr>
          <p:nvPr/>
        </p:nvSpPr>
        <p:spPr bwMode="auto">
          <a:xfrm>
            <a:off x="0" y="295275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181738" y="1954088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181738" y="5735513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81738" y="1932899"/>
            <a:ext cx="170786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181738" y="4637999"/>
            <a:ext cx="170786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3438525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680523" y="2497012"/>
            <a:ext cx="147601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680523" y="5735512"/>
            <a:ext cx="147601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2322153" y="1623169"/>
            <a:ext cx="183801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9350983"/>
              </p:ext>
            </p:extLst>
          </p:nvPr>
        </p:nvGraphicFramePr>
        <p:xfrm>
          <a:off x="2024646" y="1092484"/>
          <a:ext cx="8207423" cy="5324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Диаграмма" r:id="rId4" imgW="5054022" imgH="3481118" progId="Excel.Chart.8">
                  <p:embed/>
                </p:oleObj>
              </mc:Choice>
              <mc:Fallback>
                <p:oleObj name="Диаграмма" r:id="rId4" imgW="5054022" imgH="3481118" progId="Excel.Chart.8">
                  <p:embed/>
                  <p:pic>
                    <p:nvPicPr>
                      <p:cNvPr id="0" name="Диаграмма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646" y="1092484"/>
                        <a:ext cx="8207423" cy="53240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322153" y="5099794"/>
            <a:ext cx="183801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75469" y="112454"/>
            <a:ext cx="110394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solidFill>
                <a:srgbClr val="443030"/>
              </a:solidFill>
            </a:endParaRPr>
          </a:p>
          <a:p>
            <a:pPr algn="ctr"/>
            <a:r>
              <a:rPr lang="ru-RU" sz="2400" b="1" dirty="0">
                <a:solidFill>
                  <a:srgbClr val="443030"/>
                </a:solidFill>
              </a:rPr>
              <a:t>Анализ опроса посетителей КДУ</a:t>
            </a:r>
            <a:endParaRPr lang="ru-RU" sz="2400" b="1" dirty="0">
              <a:solidFill>
                <a:srgbClr val="4430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BFD7F6"/>
      </a:accent5>
      <a:accent6>
        <a:srgbClr val="AE4845"/>
      </a:accent6>
      <a:hlink>
        <a:srgbClr val="0066CC"/>
      </a:hlink>
      <a:folHlink>
        <a:srgbClr val="80008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FD7F6"/>
        </a:accent5>
        <a:accent6>
          <a:srgbClr val="AE4845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6281</TotalTime>
  <Pages>0</Pages>
  <Words>380</Words>
  <Characters>0</Characters>
  <Application>Microsoft Office PowerPoint</Application>
  <DocSecurity>0</DocSecurity>
  <PresentationFormat>Произвольный</PresentationFormat>
  <Lines>0</Lines>
  <Paragraphs>121</Paragraphs>
  <Slides>12</Slides>
  <Notes>12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Arial</vt:lpstr>
      <vt:lpstr>Calibri</vt:lpstr>
      <vt:lpstr>Cambria Math</vt:lpstr>
      <vt:lpstr>Franklin Gothic Book</vt:lpstr>
      <vt:lpstr>Segoe UI</vt:lpstr>
      <vt:lpstr>Times New Roman</vt:lpstr>
      <vt:lpstr>Verdana</vt:lpstr>
      <vt:lpstr>Wingdings</vt:lpstr>
      <vt:lpstr>Default Design</vt:lpstr>
      <vt:lpstr>Диаграмма</vt:lpstr>
      <vt:lpstr>Диаграмма Microsoft Excel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Denis</dc:creator>
  <cp:lastModifiedBy>Учетная запись Майкрософт</cp:lastModifiedBy>
  <cp:revision>583</cp:revision>
  <dcterms:created xsi:type="dcterms:W3CDTF">2013-11-15T06:11:31Z</dcterms:created>
  <dcterms:modified xsi:type="dcterms:W3CDTF">2016-12-09T12:32:02Z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1033-9.1.0.4746</vt:lpwstr>
  </property>
</Properties>
</file>